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ptx" ContentType="application/vnd.openxmlformats-officedocument.presentationml.presentation"/>
  <Default Extension="vml" ContentType="application/vnd.openxmlformats-officedocument.vmlDrawi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58" r:id="rId4"/>
    <p:sldId id="279" r:id="rId5"/>
    <p:sldId id="280" r:id="rId6"/>
    <p:sldId id="277" r:id="rId7"/>
    <p:sldId id="281" r:id="rId8"/>
    <p:sldId id="257" r:id="rId9"/>
    <p:sldId id="282" r:id="rId10"/>
    <p:sldId id="283" r:id="rId11"/>
    <p:sldId id="284" r:id="rId12"/>
    <p:sldId id="285" r:id="rId13"/>
    <p:sldId id="286" r:id="rId14"/>
    <p:sldId id="289" r:id="rId15"/>
    <p:sldId id="287" r:id="rId16"/>
    <p:sldId id="28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884"/>
    <a:srgbClr val="F79646"/>
    <a:srgbClr val="000000"/>
    <a:srgbClr val="FF7F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30"/>
    <p:restoredTop sz="91827"/>
  </p:normalViewPr>
  <p:slideViewPr>
    <p:cSldViewPr snapToGrid="0" snapToObjects="1">
      <p:cViewPr>
        <p:scale>
          <a:sx n="66" d="100"/>
          <a:sy n="66" d="100"/>
        </p:scale>
        <p:origin x="800" y="1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___6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package" Target="../embeddings/Microsoft_Excel____7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package" Target="../embeddings/Microsoft_Excel____8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package" Target="../embeddings/Microsoft_Excel____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67857142857143"/>
          <c:y val="0.0808080808080808"/>
          <c:w val="0.961309523809525"/>
          <c:h val="0.878787878787881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008AB3"/>
            </a:solidFill>
            <a:ln w="12763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27A57D"/>
              </a:solidFill>
              <a:ln w="12763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rgbClr val="27A57D"/>
              </a:solidFill>
              <a:ln w="12763">
                <a:solidFill>
                  <a:srgbClr val="FFFFFF"/>
                </a:solidFill>
                <a:prstDash val="solid"/>
              </a:ln>
            </c:spPr>
          </c:dPt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Sheet1!$B$2:$C$2</c:f>
              <c:numCache>
                <c:formatCode>General</c:formatCode>
                <c:ptCount val="2"/>
                <c:pt idx="0">
                  <c:v>79.62277707922479</c:v>
                </c:pt>
                <c:pt idx="1">
                  <c:v>54.0000000000061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-1432429904"/>
        <c:axId val="-1559396832"/>
      </c:barChart>
      <c:catAx>
        <c:axId val="-1432429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 w="12763">
            <a:solidFill>
              <a:srgbClr val="606060"/>
            </a:solidFill>
            <a:prstDash val="solid"/>
          </a:ln>
        </c:spPr>
        <c:crossAx val="-1559396832"/>
        <c:crossesAt val="0.0"/>
        <c:auto val="1"/>
        <c:lblAlgn val="ctr"/>
        <c:lblOffset val="100"/>
        <c:tickLblSkip val="1"/>
        <c:tickMarkSkip val="1"/>
        <c:noMultiLvlLbl val="0"/>
      </c:catAx>
      <c:valAx>
        <c:axId val="-1559396832"/>
        <c:scaling>
          <c:orientation val="minMax"/>
          <c:max val="79.62277707921589"/>
          <c:min val="0.0"/>
        </c:scaling>
        <c:delete val="0"/>
        <c:axPos val="l"/>
        <c:numFmt formatCode="General" sourceLinked="1"/>
        <c:majorTickMark val="none"/>
        <c:minorTickMark val="none"/>
        <c:tickLblPos val="none"/>
        <c:spPr>
          <a:ln w="9572">
            <a:noFill/>
          </a:ln>
        </c:spPr>
        <c:crossAx val="-1432429904"/>
        <c:crosses val="autoZero"/>
        <c:crossBetween val="between"/>
        <c:majorUnit val="10.0"/>
      </c:valAx>
      <c:spPr>
        <a:noFill/>
        <a:ln w="25526">
          <a:noFill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206" b="1" i="0" u="none" strike="noStrike" baseline="0">
          <a:solidFill>
            <a:schemeClr val="tx1"/>
          </a:solidFill>
          <a:latin typeface="Calibri"/>
          <a:ea typeface="Calibri"/>
          <a:cs typeface="Calibri"/>
        </a:defRPr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336134453781513"/>
          <c:y val="0.0860215053763442"/>
          <c:w val="0.949579831932774"/>
          <c:h val="0.87096774193548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 w="12657">
              <a:solidFill>
                <a:srgbClr val="FFFFFF"/>
              </a:solidFill>
              <a:prstDash val="solid"/>
            </a:ln>
          </c:spPr>
          <c:invertIfNegative val="0"/>
          <c:dLbls>
            <c:dLbl>
              <c:idx val="0"/>
              <c:spPr>
                <a:noFill/>
                <a:ln w="25314">
                  <a:noFill/>
                </a:ln>
              </c:spPr>
              <c:txPr>
                <a:bodyPr/>
                <a:lstStyle/>
                <a:p>
                  <a:pPr>
                    <a:defRPr sz="997" b="1" i="0" u="none" strike="noStrike" baseline="0">
                      <a:solidFill>
                        <a:schemeClr val="tx1"/>
                      </a:solidFill>
                      <a:latin typeface="Arial"/>
                      <a:ea typeface="Arial"/>
                      <a:cs typeface="Arial"/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 w="25314">
                <a:noFill/>
              </a:ln>
            </c:spPr>
            <c:txPr>
              <a:bodyPr/>
              <a:lstStyle/>
              <a:p>
                <a:pPr>
                  <a:defRPr sz="1196" b="1" i="0" u="none" strike="noStrike" baseline="0">
                    <a:solidFill>
                      <a:schemeClr val="tx1"/>
                    </a:solidFill>
                    <a:latin typeface="Calibri"/>
                    <a:ea typeface="Calibri"/>
                    <a:cs typeface="Calibri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Sheet1!$B$2:$C$2</c:f>
              <c:numCache>
                <c:formatCode>#,##0"%";\-#,##0"%"</c:formatCode>
                <c:ptCount val="2"/>
                <c:pt idx="0">
                  <c:v>82.00000000000931</c:v>
                </c:pt>
                <c:pt idx="1">
                  <c:v>10.00000000000114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spPr>
            <a:solidFill>
              <a:srgbClr val="29A47C"/>
            </a:solidFill>
            <a:ln w="12657">
              <a:solidFill>
                <a:srgbClr val="FFFFFF"/>
              </a:solidFill>
              <a:prstDash val="solid"/>
            </a:ln>
          </c:spPr>
          <c:invertIfNegative val="0"/>
          <c:dLbls>
            <c:dLbl>
              <c:idx val="0"/>
              <c:spPr>
                <a:noFill/>
                <a:ln w="25314">
                  <a:noFill/>
                </a:ln>
              </c:spPr>
              <c:txPr>
                <a:bodyPr/>
                <a:lstStyle/>
                <a:p>
                  <a:pPr>
                    <a:defRPr sz="997" b="1" i="0" u="none" strike="noStrike" baseline="0">
                      <a:solidFill>
                        <a:schemeClr val="bg1"/>
                      </a:solidFill>
                      <a:latin typeface="Arial"/>
                      <a:ea typeface="Arial"/>
                      <a:cs typeface="Arial"/>
                    </a:defRPr>
                  </a:pPr>
                  <a:endParaRPr lang="zh-CN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spPr>
                <a:noFill/>
                <a:ln w="25314">
                  <a:noFill/>
                </a:ln>
              </c:spPr>
              <c:txPr>
                <a:bodyPr/>
                <a:lstStyle/>
                <a:p>
                  <a:pPr>
                    <a:defRPr sz="997" b="1" i="0" u="none" strike="noStrike" baseline="0">
                      <a:solidFill>
                        <a:schemeClr val="bg1"/>
                      </a:solidFill>
                      <a:latin typeface="Arial"/>
                      <a:ea typeface="Arial"/>
                      <a:cs typeface="Arial"/>
                    </a:defRPr>
                  </a:pPr>
                  <a:endParaRPr lang="zh-CN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 w="25314">
                <a:noFill/>
              </a:ln>
            </c:spPr>
            <c:txPr>
              <a:bodyPr/>
              <a:lstStyle/>
              <a:p>
                <a:pPr>
                  <a:defRPr sz="1196" b="1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Sheet1!$B$3:$C$3</c:f>
              <c:numCache>
                <c:formatCode>#,##0"%";\-#,##0"%"</c:formatCode>
                <c:ptCount val="2"/>
                <c:pt idx="0">
                  <c:v>18.00000000000205</c:v>
                </c:pt>
                <c:pt idx="1">
                  <c:v>90.00000000001023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-1756561344"/>
        <c:axId val="-1569968976"/>
      </c:barChart>
      <c:catAx>
        <c:axId val="-1756561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 w="12657">
            <a:solidFill>
              <a:srgbClr val="606060"/>
            </a:solidFill>
            <a:prstDash val="solid"/>
          </a:ln>
        </c:spPr>
        <c:crossAx val="-1569968976"/>
        <c:crossesAt val="0.0"/>
        <c:auto val="1"/>
        <c:lblAlgn val="ctr"/>
        <c:lblOffset val="100"/>
        <c:tickLblSkip val="1"/>
        <c:tickMarkSkip val="1"/>
        <c:noMultiLvlLbl val="0"/>
      </c:catAx>
      <c:valAx>
        <c:axId val="-1569968976"/>
        <c:scaling>
          <c:orientation val="minMax"/>
          <c:max val="100.0"/>
          <c:min val="0.0"/>
        </c:scaling>
        <c:delete val="0"/>
        <c:axPos val="l"/>
        <c:numFmt formatCode="#,##0&quot;%&quot;;\-#,##0&quot;%&quot;" sourceLinked="1"/>
        <c:majorTickMark val="none"/>
        <c:minorTickMark val="none"/>
        <c:tickLblPos val="none"/>
        <c:spPr>
          <a:ln w="9493">
            <a:noFill/>
          </a:ln>
        </c:spPr>
        <c:crossAx val="-1756561344"/>
        <c:crosses val="autoZero"/>
        <c:crossBetween val="between"/>
        <c:majorUnit val="0.5"/>
      </c:valAx>
      <c:spPr>
        <a:noFill/>
        <a:ln w="25314">
          <a:noFill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196" b="1" i="0" u="none" strike="noStrike" baseline="0">
          <a:solidFill>
            <a:schemeClr val="tx1"/>
          </a:solidFill>
          <a:latin typeface="Calibri"/>
          <a:ea typeface="Calibri"/>
          <a:cs typeface="Calibri"/>
        </a:defRPr>
      </a:pPr>
      <a:endParaRPr lang="zh-CN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67857142857143"/>
          <c:y val="0.0813008130081301"/>
          <c:w val="0.961309523809525"/>
          <c:h val="0.87804878048780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 w="12676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12676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12676">
                <a:solidFill>
                  <a:srgbClr val="FFFFFF"/>
                </a:solidFill>
                <a:prstDash val="solid"/>
              </a:ln>
            </c:spPr>
          </c:dPt>
          <c:dLbls>
            <c:spPr>
              <a:noFill/>
              <a:ln w="25351">
                <a:noFill/>
              </a:ln>
            </c:spPr>
            <c:txPr>
              <a:bodyPr/>
              <a:lstStyle/>
              <a:p>
                <a:pPr algn="ctr" rtl="0">
                  <a:defRPr sz="998" b="1" i="0" u="none" strike="noStrike" baseline="0">
                    <a:solidFill>
                      <a:schemeClr val="tx1"/>
                    </a:solidFill>
                    <a:latin typeface="Helvetica"/>
                    <a:ea typeface="Helvetica"/>
                    <a:cs typeface="Helvetica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Sheet1!$B$2:$C$2</c:f>
              <c:numCache>
                <c:formatCode>#,##0.00_);\(#,##0.00\)</c:formatCode>
                <c:ptCount val="2"/>
                <c:pt idx="0">
                  <c:v>0.768009113765015</c:v>
                </c:pt>
                <c:pt idx="1">
                  <c:v>1.689429411764898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spPr>
            <a:solidFill>
              <a:srgbClr val="9DE0ED"/>
            </a:solidFill>
            <a:ln w="12676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27A57D"/>
              </a:solidFill>
              <a:ln w="12676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rgbClr val="27A57D"/>
              </a:solidFill>
              <a:ln w="12676">
                <a:solidFill>
                  <a:srgbClr val="FFFFFF"/>
                </a:solidFill>
                <a:prstDash val="solid"/>
              </a:ln>
            </c:spPr>
          </c:dPt>
          <c:dLbls>
            <c:dLbl>
              <c:idx val="0"/>
              <c:spPr>
                <a:noFill/>
                <a:ln w="25351">
                  <a:noFill/>
                </a:ln>
              </c:spPr>
              <c:txPr>
                <a:bodyPr/>
                <a:lstStyle/>
                <a:p>
                  <a:pPr algn="ctr" rtl="0">
                    <a:defRPr sz="998" b="1" i="0" u="none" strike="noStrike" baseline="0">
                      <a:solidFill>
                        <a:schemeClr val="bg1"/>
                      </a:solidFill>
                      <a:latin typeface="Helvetica"/>
                      <a:ea typeface="Helvetica"/>
                      <a:cs typeface="Helvetica"/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 w="25351">
                <a:noFill/>
              </a:ln>
            </c:spPr>
            <c:txPr>
              <a:bodyPr/>
              <a:lstStyle/>
              <a:p>
                <a:pPr algn="ctr" rtl="0">
                  <a:defRPr sz="1198" b="1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Sheet1!$B$3:$C$3</c:f>
              <c:numCache>
                <c:formatCode>General</c:formatCode>
                <c:ptCount val="2"/>
                <c:pt idx="0" formatCode="#,##0.00_);\(#,##0.00\)">
                  <c:v>0.916671794468992</c:v>
                </c:pt>
                <c:pt idx="1">
                  <c:v>0.104705882352953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-1775823072"/>
        <c:axId val="-1433323856"/>
      </c:barChart>
      <c:catAx>
        <c:axId val="-1775823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 w="12676">
            <a:solidFill>
              <a:srgbClr val="606060"/>
            </a:solidFill>
            <a:prstDash val="solid"/>
          </a:ln>
        </c:spPr>
        <c:crossAx val="-1433323856"/>
        <c:crossesAt val="0.0"/>
        <c:auto val="1"/>
        <c:lblAlgn val="ctr"/>
        <c:lblOffset val="100"/>
        <c:tickLblSkip val="1"/>
        <c:tickMarkSkip val="1"/>
        <c:noMultiLvlLbl val="0"/>
      </c:catAx>
      <c:valAx>
        <c:axId val="-1433323856"/>
        <c:scaling>
          <c:orientation val="minMax"/>
          <c:max val="1.794135294117646"/>
          <c:min val="0.0"/>
        </c:scaling>
        <c:delete val="0"/>
        <c:axPos val="l"/>
        <c:numFmt formatCode="#,##0.00_);\(#,##0.00\)" sourceLinked="1"/>
        <c:majorTickMark val="none"/>
        <c:minorTickMark val="none"/>
        <c:tickLblPos val="none"/>
        <c:spPr>
          <a:ln w="9507">
            <a:noFill/>
          </a:ln>
        </c:spPr>
        <c:crossAx val="-1775823072"/>
        <c:crosses val="autoZero"/>
        <c:crossBetween val="between"/>
        <c:majorUnit val="0.5"/>
      </c:valAx>
      <c:spPr>
        <a:noFill/>
        <a:ln w="25351">
          <a:noFill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198" b="1" i="0" u="none" strike="noStrike" baseline="0">
          <a:solidFill>
            <a:schemeClr val="tx1"/>
          </a:solidFill>
          <a:latin typeface="Calibri"/>
          <a:ea typeface="Calibri"/>
          <a:cs typeface="Calibri"/>
        </a:defRPr>
      </a:pPr>
      <a:endParaRPr lang="zh-CN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17391304347826"/>
          <c:y val="0.260162601626016"/>
          <c:w val="0.966183574879227"/>
          <c:h val="0.70731707317073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008AB3"/>
            </a:solidFill>
            <a:ln w="12750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27A57D"/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rgbClr val="27A57D"/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Lbls>
            <c:dLbl>
              <c:idx val="0"/>
              <c:layout>
                <c:manualLayout>
                  <c:x val="0.00149329236531392"/>
                  <c:y val="-0.022786160663849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49343471373594"/>
                  <c:y val="-0.0185770868133506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 w="25501">
                <a:noFill/>
              </a:ln>
            </c:spPr>
            <c:txPr>
              <a:bodyPr/>
              <a:lstStyle/>
              <a:p>
                <a:pPr algn="ctr" rtl="0">
                  <a:defRPr sz="1004" b="1" i="0" u="none" strike="noStrike" baseline="0">
                    <a:solidFill>
                      <a:schemeClr val="tx1"/>
                    </a:solidFill>
                    <a:latin typeface="Helvetica"/>
                    <a:ea typeface="Helvetica"/>
                    <a:cs typeface="Helvetica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Sheet1!$B$2:$C$2</c:f>
              <c:numCache>
                <c:formatCode>#,##0"%";\-#,##0"%"</c:formatCode>
                <c:ptCount val="2"/>
                <c:pt idx="0">
                  <c:v>13.90000000000158</c:v>
                </c:pt>
                <c:pt idx="1">
                  <c:v>28.80000000000328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spPr>
            <a:solidFill>
              <a:srgbClr val="9DE0ED"/>
            </a:solidFill>
            <a:ln w="12750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Lbls>
            <c:dLbl>
              <c:idx val="0"/>
              <c:layout>
                <c:manualLayout>
                  <c:x val="0.00238337910540868"/>
                  <c:y val="-0.017504285763006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238327383934881"/>
                  <c:y val="-0.018320731590910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 w="25501">
                <a:noFill/>
              </a:ln>
            </c:spPr>
            <c:txPr>
              <a:bodyPr/>
              <a:lstStyle/>
              <a:p>
                <a:pPr algn="ctr" rtl="0">
                  <a:defRPr sz="1004" b="1" i="0" u="none" strike="noStrike" baseline="0">
                    <a:solidFill>
                      <a:schemeClr val="tx1"/>
                    </a:solidFill>
                    <a:latin typeface="Helvetica"/>
                    <a:ea typeface="Helvetica"/>
                    <a:cs typeface="Helvetica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Sheet1!$B$3:$C$3</c:f>
              <c:numCache>
                <c:formatCode>#,##0"%";\-#,##0"%"</c:formatCode>
                <c:ptCount val="2"/>
                <c:pt idx="0">
                  <c:v>35.300000000004</c:v>
                </c:pt>
                <c:pt idx="1">
                  <c:v>44.000000000005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</c:strCache>
            </c:strRef>
          </c:tx>
          <c:spPr>
            <a:solidFill>
              <a:schemeClr val="accent6"/>
            </a:solidFill>
            <a:ln w="12750">
              <a:solidFill>
                <a:schemeClr val="tx1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 w="12750">
                <a:solidFill>
                  <a:srgbClr val="FFFFFF"/>
                </a:solidFill>
                <a:prstDash val="solid"/>
              </a:ln>
            </c:spPr>
          </c:dPt>
          <c:dLbls>
            <c:dLbl>
              <c:idx val="0"/>
              <c:layout>
                <c:manualLayout>
                  <c:x val="0.000857759293823158"/>
                  <c:y val="-0.02120137782075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00857654027763392"/>
                  <c:y val="-0.0173286035871805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 w="25501">
                <a:noFill/>
              </a:ln>
            </c:spPr>
            <c:txPr>
              <a:bodyPr/>
              <a:lstStyle/>
              <a:p>
                <a:pPr algn="ctr" rtl="0">
                  <a:defRPr sz="1004" b="1" i="0" u="none" strike="noStrike" baseline="0">
                    <a:solidFill>
                      <a:schemeClr val="tx1"/>
                    </a:solidFill>
                    <a:latin typeface="Helvetica"/>
                    <a:ea typeface="Helvetica"/>
                    <a:cs typeface="Helvetica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Sheet1!$B$1:$C$1</c:f>
              <c:numCache>
                <c:formatCode>General</c:formatCode>
                <c:ptCount val="2"/>
              </c:numCache>
            </c:numRef>
          </c:cat>
          <c:val>
            <c:numRef>
              <c:f>Sheet1!$B$4:$C$4</c:f>
              <c:numCache>
                <c:formatCode>#,##0"%";\-#,##0"%"</c:formatCode>
                <c:ptCount val="2"/>
                <c:pt idx="0">
                  <c:v>50.80000000000578</c:v>
                </c:pt>
                <c:pt idx="1">
                  <c:v>39.40000000000445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-1427054096"/>
        <c:axId val="-1758287040"/>
      </c:barChart>
      <c:catAx>
        <c:axId val="-1427054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 w="12750">
            <a:solidFill>
              <a:srgbClr val="606060"/>
            </a:solidFill>
            <a:prstDash val="solid"/>
          </a:ln>
        </c:spPr>
        <c:crossAx val="-1758287040"/>
        <c:crossesAt val="0.0"/>
        <c:auto val="1"/>
        <c:lblAlgn val="ctr"/>
        <c:lblOffset val="100"/>
        <c:tickLblSkip val="1"/>
        <c:tickMarkSkip val="1"/>
        <c:noMultiLvlLbl val="0"/>
      </c:catAx>
      <c:valAx>
        <c:axId val="-1758287040"/>
        <c:scaling>
          <c:orientation val="minMax"/>
          <c:max val="50.8"/>
          <c:min val="0.0"/>
        </c:scaling>
        <c:delete val="0"/>
        <c:axPos val="l"/>
        <c:numFmt formatCode="#,##0&quot;%&quot;;\-#,##0&quot;%&quot;" sourceLinked="1"/>
        <c:majorTickMark val="none"/>
        <c:minorTickMark val="none"/>
        <c:tickLblPos val="none"/>
        <c:spPr>
          <a:ln w="9563">
            <a:noFill/>
          </a:ln>
        </c:spPr>
        <c:crossAx val="-1427054096"/>
        <c:crosses val="autoZero"/>
        <c:crossBetween val="between"/>
        <c:majorUnit val="50.0"/>
      </c:valAx>
      <c:spPr>
        <a:noFill/>
        <a:ln w="25501">
          <a:noFill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205" b="1" i="0" u="none" strike="noStrike" baseline="0">
          <a:solidFill>
            <a:schemeClr val="tx1"/>
          </a:solidFill>
          <a:latin typeface="Calibri"/>
          <a:ea typeface="Calibri"/>
          <a:cs typeface="Calibri"/>
        </a:defRPr>
      </a:pPr>
      <a:endParaRPr lang="zh-CN"/>
    </a:p>
  </c:tx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0.tiff>
</file>

<file path=ppt/media/image11.png>
</file>

<file path=ppt/media/image12.tiff>
</file>

<file path=ppt/media/image16.png>
</file>

<file path=ppt/media/image2.jpeg>
</file>

<file path=ppt/media/image3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32019-CC86-F842-BE44-99C37620870E}" type="datetimeFigureOut">
              <a:rPr kumimoji="1" lang="zh-CN" altLang="en-US" smtClean="0"/>
              <a:t>2016/12/26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C8F42E-F69B-4F44-AD5E-A5E11C0CA6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698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互联网金融，尤其是网络借贷的起步大概是</a:t>
            </a:r>
            <a:r>
              <a:rPr kumimoji="1" lang="en-US" altLang="zh-CN" dirty="0" smtClean="0"/>
              <a:t>2012</a:t>
            </a:r>
            <a:r>
              <a:rPr kumimoji="1" lang="zh-CN" altLang="en-US" dirty="0" smtClean="0"/>
              <a:t>到</a:t>
            </a:r>
            <a:r>
              <a:rPr kumimoji="1" lang="en-US" altLang="zh-CN" dirty="0" smtClean="0"/>
              <a:t>2013</a:t>
            </a:r>
            <a:r>
              <a:rPr kumimoji="1" lang="zh-CN" altLang="en-US" dirty="0" smtClean="0"/>
              <a:t>年开始，在中国，这个风口大概出现在</a:t>
            </a:r>
            <a:r>
              <a:rPr kumimoji="1" lang="en-US" altLang="zh-CN" dirty="0" smtClean="0"/>
              <a:t>2014</a:t>
            </a:r>
            <a:r>
              <a:rPr kumimoji="1" lang="zh-CN" altLang="en-US" dirty="0" smtClean="0"/>
              <a:t>年。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各位是否知道中国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8F42E-F69B-4F44-AD5E-A5E11C0CA646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4548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2014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年人民币存款增加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9.48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万亿元，余额为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113.86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万亿元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ts val="1600"/>
              </a:lnSpc>
            </a:pP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Growing awareness 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among consumers who seek investment options</a:t>
            </a:r>
          </a:p>
          <a:p>
            <a: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Few investment options 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for retail investors, most money are in cash deposits</a:t>
            </a:r>
          </a:p>
          <a:p>
            <a:pPr>
              <a:lnSpc>
                <a:spcPts val="16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Bank loan offerings are built on </a:t>
            </a: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legacy systems with high costs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, incomplete credit system means only 18% of consumers have any history</a:t>
            </a:r>
            <a:endParaRPr lang="en-US" altLang="zh-CN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SMEs are driving the Chinese economy, but have </a:t>
            </a: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limited borrowing options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>
              <a:lnSpc>
                <a:spcPts val="16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Shift </a:t>
            </a: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from saving to consumer economy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drives domestic consumption</a:t>
            </a:r>
            <a:endParaRPr lang="en-US" altLang="zh-CN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>
              <a:lnSpc>
                <a:spcPts val="1600"/>
              </a:lnSpc>
            </a:pPr>
            <a:r>
              <a:rPr lang="en-US" altLang="zh-C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Data is more available for risk-based </a:t>
            </a:r>
            <a:r>
              <a:rPr lang="en-US" altLang="zh-CN" sz="1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pricing:</a:t>
            </a:r>
            <a:r>
              <a:rPr lang="en-US" altLang="zh-CN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e-commerce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history, mobile payments, social media</a:t>
            </a:r>
          </a:p>
          <a:p>
            <a:pPr>
              <a:lnSpc>
                <a:spcPts val="16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8F42E-F69B-4F44-AD5E-A5E11C0CA646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360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www.wdzj.com</a:t>
            </a:r>
            <a:r>
              <a:rPr kumimoji="1" lang="en-US" altLang="zh-CN" dirty="0" smtClean="0"/>
              <a:t>/news/</a:t>
            </a:r>
            <a:r>
              <a:rPr kumimoji="1" lang="en-US" altLang="zh-CN" dirty="0" err="1" smtClean="0"/>
              <a:t>hydongtai</a:t>
            </a:r>
            <a:r>
              <a:rPr kumimoji="1" lang="en-US" altLang="zh-CN" dirty="0" smtClean="0"/>
              <a:t>/46587.html</a:t>
            </a:r>
          </a:p>
          <a:p>
            <a:r>
              <a:rPr kumimoji="1" lang="de-DE" altLang="zh-CN" dirty="0" smtClean="0"/>
              <a:t>http://</a:t>
            </a:r>
            <a:r>
              <a:rPr kumimoji="1" lang="de-DE" altLang="zh-CN" dirty="0" err="1" smtClean="0"/>
              <a:t>finance.ifeng.com</a:t>
            </a:r>
            <a:r>
              <a:rPr kumimoji="1" lang="de-DE" altLang="zh-CN" dirty="0" smtClean="0"/>
              <a:t>/a/20160829/14823702_0.shtml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8F42E-F69B-4F44-AD5E-A5E11C0CA646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940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《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网络安全法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》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明确了信息系统运营者的网络安全保护责任，在企业信息安全管理、客户数据保护、信息发布要求等方面都提出了明确的法律要求。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8F42E-F69B-4F44-AD5E-A5E11C0CA646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28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C8F42E-F69B-4F44-AD5E-A5E11C0CA646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5882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____2.pptx"/><Relationship Id="rId4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package" Target="../embeddings/Microsoft_PowerPoint_____5.pptx"/><Relationship Id="rId7" Type="http://schemas.openxmlformats.org/officeDocument/2006/relationships/image" Target="../media/image8.emf"/><Relationship Id="rId1" Type="http://schemas.openxmlformats.org/officeDocument/2006/relationships/vmlDrawing" Target="../drawings/vmlDrawing5.vml"/><Relationship Id="rId2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____3.pptx"/><Relationship Id="rId4" Type="http://schemas.openxmlformats.org/officeDocument/2006/relationships/image" Target="../media/image5.emf"/><Relationship Id="rId1" Type="http://schemas.openxmlformats.org/officeDocument/2006/relationships/vmlDrawing" Target="../drawings/vmlDrawing3.vml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1F55-771F-104B-9367-CC905CB5E9BA}" type="datetimeFigureOut">
              <a:rPr kumimoji="1" lang="zh-CN" altLang="en-US" smtClean="0"/>
              <a:t>2016/12/26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695-7851-6B42-B94F-CC90C78C2E3F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488320069"/>
              </p:ext>
            </p:extLst>
          </p:nvPr>
        </p:nvGraphicFramePr>
        <p:xfrm>
          <a:off x="-2468" y="0"/>
          <a:ext cx="12194468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演示文稿" r:id="rId3" imgW="6094361" imgH="3427618" progId="PowerPoint.Show.12">
                  <p:embed/>
                </p:oleObj>
              </mc:Choice>
              <mc:Fallback>
                <p:oleObj name="演示文稿" r:id="rId3" imgW="6094361" imgH="342761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468" y="0"/>
                        <a:ext cx="12194468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552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856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830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846606" y="617442"/>
            <a:ext cx="6596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/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6" name="Picture 5" descr="C:\Users\dell\Desktop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886716" y="6474403"/>
            <a:ext cx="807574" cy="289107"/>
          </a:xfrm>
          <a:prstGeom prst="rect">
            <a:avLst/>
          </a:prstGeom>
          <a:noFill/>
        </p:spPr>
      </p:pic>
      <p:cxnSp>
        <p:nvCxnSpPr>
          <p:cNvPr id="7" name="Straight Connector 8"/>
          <p:cNvCxnSpPr/>
          <p:nvPr userDrawn="1"/>
        </p:nvCxnSpPr>
        <p:spPr>
          <a:xfrm flipV="1">
            <a:off x="446912" y="6389380"/>
            <a:ext cx="11229088" cy="5033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1"/>
            <a:ext cx="12192000" cy="687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2" descr="C:\Users\W510\Desktop\logo-白.png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9945454" y="249494"/>
            <a:ext cx="1802722" cy="648504"/>
          </a:xfrm>
          <a:prstGeom prst="rect">
            <a:avLst/>
          </a:prstGeom>
          <a:noFill/>
        </p:spPr>
      </p:pic>
      <p:sp>
        <p:nvSpPr>
          <p:cNvPr id="14" name="内容占位符 13"/>
          <p:cNvSpPr>
            <a:spLocks noGrp="1"/>
          </p:cNvSpPr>
          <p:nvPr>
            <p:ph sz="quarter" idx="10"/>
          </p:nvPr>
        </p:nvSpPr>
        <p:spPr>
          <a:xfrm>
            <a:off x="0" y="1949451"/>
            <a:ext cx="12192000" cy="1546225"/>
          </a:xfrm>
          <a:prstGeom prst="rect">
            <a:avLst/>
          </a:prstGeom>
        </p:spPr>
        <p:txBody>
          <a:bodyPr/>
          <a:lstStyle>
            <a:lvl1pPr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en-US" altLang="zh-CN" dirty="0"/>
          </a:p>
          <a:p>
            <a:pPr lvl="0"/>
            <a:r>
              <a:rPr lang="zh-CN" altLang="en-US" dirty="0"/>
              <a:t>编辑母版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3043636" y="3859214"/>
            <a:ext cx="6104730" cy="981075"/>
          </a:xfrm>
          <a:prstGeom prst="rect">
            <a:avLst/>
          </a:prstGeom>
        </p:spPr>
        <p:txBody>
          <a:bodyPr/>
          <a:lstStyle>
            <a:lvl1pPr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主讲人：</a:t>
            </a:r>
            <a:endParaRPr lang="en-US" altLang="zh-CN" dirty="0"/>
          </a:p>
          <a:p>
            <a:pPr lvl="0"/>
            <a:r>
              <a:rPr lang="en-US" altLang="zh-CN" dirty="0"/>
              <a:t>2016</a:t>
            </a:r>
            <a:r>
              <a:rPr lang="zh-CN" altLang="en-US" dirty="0"/>
              <a:t>年</a:t>
            </a:r>
            <a:r>
              <a:rPr lang="en-US" altLang="zh-CN" dirty="0"/>
              <a:t>10</a:t>
            </a:r>
            <a:r>
              <a:rPr lang="zh-CN" altLang="en-US" dirty="0"/>
              <a:t>月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634322792"/>
              </p:ext>
            </p:extLst>
          </p:nvPr>
        </p:nvGraphicFramePr>
        <p:xfrm>
          <a:off x="-32958" y="-2"/>
          <a:ext cx="12225441" cy="6875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3" name="演示文稿" r:id="rId6" imgW="6094361" imgH="3427618" progId="PowerPoint.Show.12">
                  <p:embed/>
                </p:oleObj>
              </mc:Choice>
              <mc:Fallback>
                <p:oleObj name="演示文稿" r:id="rId6" imgW="6094361" imgH="342761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32958" y="-2"/>
                        <a:ext cx="12225441" cy="6875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856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 descr="C:\Users\dell\Desktop\logo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886716" y="6474403"/>
            <a:ext cx="807574" cy="289107"/>
          </a:xfrm>
          <a:prstGeom prst="rect">
            <a:avLst/>
          </a:prstGeom>
          <a:noFill/>
        </p:spPr>
      </p:pic>
      <p:cxnSp>
        <p:nvCxnSpPr>
          <p:cNvPr id="11" name="Straight Connector 8"/>
          <p:cNvCxnSpPr/>
          <p:nvPr userDrawn="1"/>
        </p:nvCxnSpPr>
        <p:spPr>
          <a:xfrm flipV="1">
            <a:off x="446912" y="6389380"/>
            <a:ext cx="11229088" cy="5033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077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363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5889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796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75217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973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0" y="2744419"/>
            <a:ext cx="12187782" cy="764456"/>
          </a:xfrm>
          <a:prstGeom prst="rect">
            <a:avLst/>
          </a:prstGeom>
        </p:spPr>
        <p:txBody>
          <a:bodyPr/>
          <a:lstStyle/>
          <a:p>
            <a:pPr algn="ctr" defTabSz="1219139">
              <a:lnSpc>
                <a:spcPts val="5000"/>
              </a:lnSpc>
              <a:spcBef>
                <a:spcPct val="0"/>
              </a:spcBef>
              <a:defRPr/>
            </a:pPr>
            <a:r>
              <a:rPr lang="en-US" altLang="zh-CN" sz="4800" dirty="0">
                <a:solidFill>
                  <a:prstClr val="white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Thanks!</a:t>
            </a:r>
            <a:endParaRPr lang="en-US" sz="4800" dirty="0">
              <a:solidFill>
                <a:prstClr val="white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6" name="Picture 2" descr="C:\Users\W510\Desktop\logo-白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5366169" y="5764066"/>
            <a:ext cx="1459662" cy="525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494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1F55-771F-104B-9367-CC905CB5E9BA}" type="datetimeFigureOut">
              <a:rPr kumimoji="1" lang="zh-CN" altLang="en-US" smtClean="0"/>
              <a:t>2016/12/26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695-7851-6B42-B94F-CC90C78C2E3F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67254805"/>
              </p:ext>
            </p:extLst>
          </p:nvPr>
        </p:nvGraphicFramePr>
        <p:xfrm>
          <a:off x="0" y="-23019"/>
          <a:ext cx="12192000" cy="6856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演示文稿" r:id="rId3" imgW="6094361" imgH="3427618" progId="PowerPoint.Show.12">
                  <p:embed/>
                </p:oleObj>
              </mc:Choice>
              <mc:Fallback>
                <p:oleObj name="演示文稿" r:id="rId3" imgW="6094361" imgH="342761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23019"/>
                        <a:ext cx="12192000" cy="6856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80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52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622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802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05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1F55-771F-104B-9367-CC905CB5E9BA}" type="datetimeFigureOut">
              <a:rPr kumimoji="1" lang="zh-CN" altLang="en-US" smtClean="0"/>
              <a:t>2016/12/26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BF695-7851-6B42-B94F-CC90C78C2E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835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39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244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vmlDrawing" Target="../drawings/vmlDrawing1.v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6" Type="http://schemas.openxmlformats.org/officeDocument/2006/relationships/package" Target="../embeddings/Microsoft_PowerPoint_____1.pptx"/><Relationship Id="rId17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.png"/><Relationship Id="rId12" Type="http://schemas.openxmlformats.org/officeDocument/2006/relationships/package" Target="../embeddings/Microsoft_PowerPoint_____4.pptx"/><Relationship Id="rId13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theme" Target="../theme/theme2.xml"/><Relationship Id="rId10" Type="http://schemas.openxmlformats.org/officeDocument/2006/relationships/vmlDrawing" Target="../drawings/vmlDrawing4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F1F55-771F-104B-9367-CC905CB5E9BA}" type="datetimeFigureOut">
              <a:rPr kumimoji="1" lang="zh-CN" altLang="en-US" smtClean="0"/>
              <a:t>2016/12/26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2BF695-7851-6B42-B94F-CC90C78C2E3F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2" descr="C:\Users\W510\Desktop\logo-白.png"/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343422" y="365125"/>
            <a:ext cx="1109187" cy="398963"/>
          </a:xfrm>
          <a:prstGeom prst="rect">
            <a:avLst/>
          </a:prstGeom>
          <a:noFill/>
        </p:spPr>
      </p:pic>
      <p:graphicFrame>
        <p:nvGraphicFramePr>
          <p:cNvPr id="8" name="对象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55094790"/>
              </p:ext>
            </p:extLst>
          </p:nvPr>
        </p:nvGraphicFramePr>
        <p:xfrm>
          <a:off x="0" y="0"/>
          <a:ext cx="12194468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演示文稿" r:id="rId16" imgW="6094361" imgH="3427618" progId="PowerPoint.Show.12">
                  <p:embed/>
                </p:oleObj>
              </mc:Choice>
              <mc:Fallback>
                <p:oleObj name="演示文稿" r:id="rId16" imgW="6094361" imgH="342761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4468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70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 txBox="1">
            <a:spLocks/>
          </p:cNvSpPr>
          <p:nvPr userDrawn="1"/>
        </p:nvSpPr>
        <p:spPr>
          <a:xfrm>
            <a:off x="363622" y="6427362"/>
            <a:ext cx="11300430" cy="328734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000"/>
              </a:lnSpc>
              <a:buNone/>
              <a:defRPr sz="1000" baseline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defTabSz="1219139">
              <a:lnSpc>
                <a:spcPts val="1200"/>
              </a:lnSpc>
            </a:pPr>
            <a:r>
              <a:rPr lang="zh-CN" altLang="en-US" sz="1000" dirty="0">
                <a:solidFill>
                  <a:prstClr val="white">
                    <a:lumMod val="65000"/>
                  </a:prstClr>
                </a:solidFill>
                <a:latin typeface="Helvetica" pitchFamily="34" charset="0"/>
                <a:ea typeface="微软雅黑" pitchFamily="34" charset="-122"/>
              </a:rPr>
              <a:t>手机理财  上点融</a:t>
            </a:r>
            <a:endParaRPr lang="en-US" altLang="zh-CN" sz="1000" dirty="0">
              <a:solidFill>
                <a:prstClr val="white">
                  <a:lumMod val="65000"/>
                </a:prstClr>
              </a:solidFill>
              <a:latin typeface="Helvetica" pitchFamily="34" charset="0"/>
              <a:ea typeface="微软雅黑" pitchFamily="34" charset="-122"/>
            </a:endParaRPr>
          </a:p>
        </p:txBody>
      </p:sp>
      <p:pic>
        <p:nvPicPr>
          <p:cNvPr id="3" name="Picture 5" descr="C:\Users\dell\Desktop\logo.png"/>
          <p:cNvPicPr>
            <a:picLocks noChangeAspect="1" noChangeArrowheads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0886716" y="6474403"/>
            <a:ext cx="807574" cy="289107"/>
          </a:xfrm>
          <a:prstGeom prst="rect">
            <a:avLst/>
          </a:prstGeom>
          <a:noFill/>
        </p:spPr>
      </p:pic>
      <p:cxnSp>
        <p:nvCxnSpPr>
          <p:cNvPr id="4" name="Straight Connector 8"/>
          <p:cNvCxnSpPr/>
          <p:nvPr userDrawn="1"/>
        </p:nvCxnSpPr>
        <p:spPr>
          <a:xfrm flipV="1">
            <a:off x="446912" y="6389380"/>
            <a:ext cx="11229088" cy="5033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对象 4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9240769"/>
              </p:ext>
            </p:extLst>
          </p:nvPr>
        </p:nvGraphicFramePr>
        <p:xfrm>
          <a:off x="-32957" y="0"/>
          <a:ext cx="12224957" cy="687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演示文稿" r:id="rId12" imgW="6094361" imgH="3427618" progId="PowerPoint.Show.12">
                  <p:embed/>
                </p:oleObj>
              </mc:Choice>
              <mc:Fallback>
                <p:oleObj name="演示文稿" r:id="rId12" imgW="6094361" imgH="342761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32957" y="0"/>
                        <a:ext cx="12224957" cy="687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836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667" r:id="rId8"/>
  </p:sldLayoutIdLst>
  <p:hf hdr="0" ftr="0" dt="0"/>
  <p:txStyles>
    <p:titleStyle>
      <a:lvl1pPr algn="l" defTabSz="1219048" rtl="0" eaLnBrk="1" latinLnBrk="0" hangingPunct="1">
        <a:spcBef>
          <a:spcPct val="0"/>
        </a:spcBef>
        <a:buNone/>
        <a:defRPr sz="3200" kern="1200">
          <a:solidFill>
            <a:srgbClr val="183F15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609524" indent="-609524" algn="l" defTabSz="1219048" rtl="0" eaLnBrk="1" latinLnBrk="0" hangingPunct="1">
        <a:spcBef>
          <a:spcPct val="20000"/>
        </a:spcBef>
        <a:buClr>
          <a:srgbClr val="29A47C"/>
        </a:buClr>
        <a:buSzPct val="100000"/>
        <a:buFont typeface="+mj-lt"/>
        <a:buAutoNum type="arabicPeriod"/>
        <a:defRPr sz="3200" kern="120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2507937" indent="-1822223" algn="l" defTabSz="1219048" rtl="0" eaLnBrk="1" latinLnBrk="0" hangingPunct="1">
        <a:spcBef>
          <a:spcPct val="20000"/>
        </a:spcBef>
        <a:buClr>
          <a:srgbClr val="29A47C"/>
        </a:buClr>
        <a:buFont typeface="Arial"/>
        <a:buChar char="•"/>
        <a:defRPr sz="2667" kern="1200" baseline="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523810" indent="-304762" algn="l" defTabSz="1219048" rtl="0" eaLnBrk="1" latinLnBrk="0" hangingPunct="1">
        <a:spcBef>
          <a:spcPct val="20000"/>
        </a:spcBef>
        <a:buClr>
          <a:srgbClr val="29A47C"/>
        </a:buClr>
        <a:buFont typeface="Courier New"/>
        <a:buChar char="o"/>
        <a:defRPr sz="2400" kern="1200" baseline="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2133334" indent="-304762" algn="l" defTabSz="1219048" rtl="0" eaLnBrk="1" latinLnBrk="0" hangingPunct="1">
        <a:spcBef>
          <a:spcPct val="20000"/>
        </a:spcBef>
        <a:buClr>
          <a:srgbClr val="29A47C"/>
        </a:buClr>
        <a:buFont typeface="Arial" panose="020B0604020202020204" pitchFamily="34" charset="0"/>
        <a:buChar char="–"/>
        <a:defRPr sz="2400" kern="1200" baseline="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742857" indent="-304762" algn="l" defTabSz="1219048" rtl="0" eaLnBrk="1" latinLnBrk="0" hangingPunct="1">
        <a:spcBef>
          <a:spcPct val="20000"/>
        </a:spcBef>
        <a:buClr>
          <a:srgbClr val="29A47C"/>
        </a:buClr>
        <a:buFont typeface="Arial" panose="020B0604020202020204" pitchFamily="34" charset="0"/>
        <a:buChar char="»"/>
        <a:defRPr sz="2400" kern="1200" baseline="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3352381" indent="-304762" algn="l" defTabSz="121904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905" indent="-304762" algn="l" defTabSz="121904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429" indent="-304762" algn="l" defTabSz="121904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952" indent="-304762" algn="l" defTabSz="121904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24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48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71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95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19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143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666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90" algn="l" defTabSz="121904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0" Type="http://schemas.openxmlformats.org/officeDocument/2006/relationships/tags" Target="../tags/tag20.xml"/><Relationship Id="rId21" Type="http://schemas.openxmlformats.org/officeDocument/2006/relationships/tags" Target="../tags/tag21.xml"/><Relationship Id="rId22" Type="http://schemas.openxmlformats.org/officeDocument/2006/relationships/tags" Target="../tags/tag22.xml"/><Relationship Id="rId23" Type="http://schemas.openxmlformats.org/officeDocument/2006/relationships/tags" Target="../tags/tag23.xml"/><Relationship Id="rId24" Type="http://schemas.openxmlformats.org/officeDocument/2006/relationships/tags" Target="../tags/tag24.xml"/><Relationship Id="rId25" Type="http://schemas.openxmlformats.org/officeDocument/2006/relationships/tags" Target="../tags/tag25.xml"/><Relationship Id="rId26" Type="http://schemas.openxmlformats.org/officeDocument/2006/relationships/tags" Target="../tags/tag26.xml"/><Relationship Id="rId27" Type="http://schemas.openxmlformats.org/officeDocument/2006/relationships/tags" Target="../tags/tag27.xml"/><Relationship Id="rId28" Type="http://schemas.openxmlformats.org/officeDocument/2006/relationships/tags" Target="../tags/tag28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30" Type="http://schemas.openxmlformats.org/officeDocument/2006/relationships/tags" Target="../tags/tag30.xml"/><Relationship Id="rId31" Type="http://schemas.openxmlformats.org/officeDocument/2006/relationships/slideLayout" Target="../slideLayouts/slideLayout16.xml"/><Relationship Id="rId32" Type="http://schemas.openxmlformats.org/officeDocument/2006/relationships/notesSlide" Target="../notesSlides/notesSlide2.xml"/><Relationship Id="rId9" Type="http://schemas.openxmlformats.org/officeDocument/2006/relationships/tags" Target="../tags/tag9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33" Type="http://schemas.openxmlformats.org/officeDocument/2006/relationships/chart" Target="../charts/chart1.xml"/><Relationship Id="rId34" Type="http://schemas.openxmlformats.org/officeDocument/2006/relationships/chart" Target="../charts/chart2.xml"/><Relationship Id="rId35" Type="http://schemas.openxmlformats.org/officeDocument/2006/relationships/chart" Target="../charts/chart3.xml"/><Relationship Id="rId36" Type="http://schemas.openxmlformats.org/officeDocument/2006/relationships/chart" Target="../charts/chart4.xml"/><Relationship Id="rId10" Type="http://schemas.openxmlformats.org/officeDocument/2006/relationships/tags" Target="../tags/tag10.xml"/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tags" Target="../tags/tag18.xml"/><Relationship Id="rId19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1"/>
          <p:cNvSpPr/>
          <p:nvPr/>
        </p:nvSpPr>
        <p:spPr>
          <a:xfrm>
            <a:off x="894333" y="2108840"/>
            <a:ext cx="10198312" cy="1062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4800" dirty="0" smtClean="0"/>
              <a:t>金融科技企业信息安全风控实践分享</a:t>
            </a:r>
            <a:endParaRPr sz="4800" dirty="0"/>
          </a:p>
        </p:txBody>
      </p:sp>
      <p:sp>
        <p:nvSpPr>
          <p:cNvPr id="7" name="Shape 122"/>
          <p:cNvSpPr/>
          <p:nvPr/>
        </p:nvSpPr>
        <p:spPr>
          <a:xfrm>
            <a:off x="2776859" y="3578400"/>
            <a:ext cx="6433261" cy="11887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lnSpc>
                <a:spcPct val="150000"/>
              </a:lnSpc>
              <a:defRPr sz="55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500" dirty="0" smtClean="0"/>
              <a:t>马寅龙</a:t>
            </a:r>
            <a:endParaRPr lang="en-US" altLang="zh-CN" sz="2500" dirty="0" smtClean="0"/>
          </a:p>
          <a:p>
            <a:pPr algn="ctr">
              <a:lnSpc>
                <a:spcPct val="150000"/>
              </a:lnSpc>
              <a:defRPr sz="55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500" dirty="0" smtClean="0"/>
              <a:t>点融网信息安全合规专家</a:t>
            </a:r>
            <a:endParaRPr sz="2500" dirty="0"/>
          </a:p>
        </p:txBody>
      </p:sp>
    </p:spTree>
    <p:extLst>
      <p:ext uri="{BB962C8B-B14F-4D97-AF65-F5344CB8AC3E}">
        <p14:creationId xmlns:p14="http://schemas.microsoft.com/office/powerpoint/2010/main" val="173439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痛点与实践分享</a:t>
            </a:r>
            <a:r>
              <a:rPr kumimoji="1" lang="en-US" altLang="zh-CN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mr-IN" altLang="zh-CN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账号和权限管理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41290" y="1539281"/>
            <a:ext cx="7857643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732064"/>
              </p:ext>
            </p:extLst>
          </p:nvPr>
        </p:nvGraphicFramePr>
        <p:xfrm>
          <a:off x="5869655" y="3679052"/>
          <a:ext cx="3213100" cy="2826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3100"/>
              </a:tblGrid>
              <a:tr h="70660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应用账号</a:t>
                      </a:r>
                      <a:endParaRPr lang="zh-CN" altLang="en-US" sz="2000" b="1" dirty="0">
                        <a:solidFill>
                          <a:schemeClr val="bg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rgbClr val="38A884"/>
                    </a:solidFill>
                  </a:tcPr>
                </a:tc>
              </a:tr>
              <a:tr h="70660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主机账号</a:t>
                      </a:r>
                      <a:endParaRPr lang="zh-CN" altLang="en-US" sz="2000" b="1" dirty="0">
                        <a:solidFill>
                          <a:schemeClr val="bg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rgbClr val="38A884"/>
                    </a:solidFill>
                  </a:tcPr>
                </a:tc>
              </a:tr>
              <a:tr h="70660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数据库账号</a:t>
                      </a:r>
                      <a:endParaRPr lang="zh-CN" altLang="en-US" sz="2000" b="1" dirty="0">
                        <a:solidFill>
                          <a:schemeClr val="bg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rgbClr val="38A884"/>
                    </a:solidFill>
                  </a:tcPr>
                </a:tc>
              </a:tr>
              <a:tr h="70660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网络账号</a:t>
                      </a:r>
                      <a:endParaRPr lang="zh-CN" altLang="en-US" sz="2000" b="1" dirty="0">
                        <a:solidFill>
                          <a:schemeClr val="bg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rgbClr val="38A884"/>
                    </a:solidFill>
                  </a:tcPr>
                </a:tc>
              </a:tr>
            </a:tbl>
          </a:graphicData>
        </a:graphic>
      </p:graphicFrame>
      <p:sp>
        <p:nvSpPr>
          <p:cNvPr id="8" name="平行四边形 7"/>
          <p:cNvSpPr/>
          <p:nvPr/>
        </p:nvSpPr>
        <p:spPr>
          <a:xfrm>
            <a:off x="5882354" y="2767431"/>
            <a:ext cx="4030632" cy="873321"/>
          </a:xfrm>
          <a:prstGeom prst="parallelogram">
            <a:avLst>
              <a:gd name="adj" fmla="val 9317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平行四边形 8"/>
          <p:cNvSpPr/>
          <p:nvPr/>
        </p:nvSpPr>
        <p:spPr>
          <a:xfrm rot="18808462">
            <a:off x="7964118" y="3667939"/>
            <a:ext cx="3319664" cy="1948924"/>
          </a:xfrm>
          <a:prstGeom prst="parallelogram">
            <a:avLst>
              <a:gd name="adj" fmla="val 105102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平行四边形 9"/>
          <p:cNvSpPr/>
          <p:nvPr/>
        </p:nvSpPr>
        <p:spPr>
          <a:xfrm>
            <a:off x="7061392" y="2767431"/>
            <a:ext cx="1802219" cy="873321"/>
          </a:xfrm>
          <a:prstGeom prst="parallelogram">
            <a:avLst>
              <a:gd name="adj" fmla="val 92475"/>
            </a:avLst>
          </a:prstGeom>
          <a:solidFill>
            <a:srgbClr val="94DE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运</a:t>
            </a:r>
            <a:endParaRPr kumimoji="1" lang="en-US" altLang="zh-CN" sz="2000" b="1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营</a:t>
            </a:r>
            <a:endParaRPr kumimoji="1" lang="zh-CN" altLang="en-US" sz="2000" b="1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5881406" y="2767431"/>
            <a:ext cx="1905132" cy="873321"/>
          </a:xfrm>
          <a:prstGeom prst="parallelogram">
            <a:avLst>
              <a:gd name="adj" fmla="val 93084"/>
            </a:avLst>
          </a:prstGeom>
          <a:solidFill>
            <a:srgbClr val="94DE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交</a:t>
            </a:r>
            <a:endParaRPr kumimoji="1" lang="en-US" altLang="zh-CN" sz="2000" b="1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易</a:t>
            </a:r>
            <a:endParaRPr kumimoji="1" lang="zh-CN" altLang="en-US" sz="2000" b="1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8125470" y="2767431"/>
            <a:ext cx="1787516" cy="873321"/>
          </a:xfrm>
          <a:prstGeom prst="parallelogram">
            <a:avLst>
              <a:gd name="adj" fmla="val 93057"/>
            </a:avLst>
          </a:prstGeom>
          <a:solidFill>
            <a:srgbClr val="94DE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支</a:t>
            </a:r>
            <a:endParaRPr kumimoji="1" lang="en-US" altLang="zh-CN" sz="2000" b="1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2000" b="1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持</a:t>
            </a:r>
            <a:endParaRPr kumimoji="1" lang="zh-CN" altLang="en-US" sz="2000" b="1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平行四边形 12"/>
          <p:cNvSpPr/>
          <p:nvPr/>
        </p:nvSpPr>
        <p:spPr>
          <a:xfrm rot="18858350">
            <a:off x="8686096" y="3358343"/>
            <a:ext cx="1867889" cy="598723"/>
          </a:xfrm>
          <a:prstGeom prst="parallelogram">
            <a:avLst>
              <a:gd name="adj" fmla="val 101160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生产环境</a:t>
            </a:r>
            <a:endParaRPr kumimoji="1" lang="en-US" altLang="zh-CN" sz="16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平行四边形 13"/>
          <p:cNvSpPr/>
          <p:nvPr/>
        </p:nvSpPr>
        <p:spPr>
          <a:xfrm rot="18858350">
            <a:off x="8692037" y="4354464"/>
            <a:ext cx="1867889" cy="598723"/>
          </a:xfrm>
          <a:prstGeom prst="parallelogram">
            <a:avLst>
              <a:gd name="adj" fmla="val 101160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测试环境</a:t>
            </a:r>
            <a:endParaRPr kumimoji="1" lang="en-US" altLang="zh-CN" sz="16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平行四边形 14"/>
          <p:cNvSpPr/>
          <p:nvPr/>
        </p:nvSpPr>
        <p:spPr>
          <a:xfrm rot="18858350">
            <a:off x="8688646" y="5328651"/>
            <a:ext cx="1867889" cy="598723"/>
          </a:xfrm>
          <a:prstGeom prst="parallelogram">
            <a:avLst>
              <a:gd name="adj" fmla="val 101160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开发环境</a:t>
            </a:r>
            <a:endParaRPr kumimoji="1" lang="en-US" altLang="zh-CN" sz="16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云形 15"/>
          <p:cNvSpPr/>
          <p:nvPr/>
        </p:nvSpPr>
        <p:spPr>
          <a:xfrm>
            <a:off x="9334011" y="1743127"/>
            <a:ext cx="2472067" cy="1422924"/>
          </a:xfrm>
          <a:prstGeom prst="cloud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云端服务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/>
          <a:srcRect l="25138" r="25221"/>
          <a:stretch/>
        </p:blipFill>
        <p:spPr>
          <a:xfrm>
            <a:off x="175098" y="1539281"/>
            <a:ext cx="5374292" cy="517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1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541290" y="1992696"/>
            <a:ext cx="2650145" cy="669465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建立全局视图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207857" y="1992695"/>
            <a:ext cx="2650145" cy="669465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识别管控重点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7755352" y="1992695"/>
            <a:ext cx="2650145" cy="669465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账号管理活动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0365" y="2850004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账号类型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60364" y="3593861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应用系统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60363" y="4337718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管理员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660363" y="5081576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管理要求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326932" y="2848154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应用特权账号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326931" y="3592011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高危操作账号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326930" y="4335868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系统运维账号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7874424" y="2832719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一致性安全策略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7874424" y="3587739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账号开关流程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7874424" y="4331596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账号审阅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874424" y="5075177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教育、警示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痛点与实践分享</a:t>
            </a:r>
            <a:r>
              <a:rPr kumimoji="1" lang="en-US" altLang="zh-CN" sz="28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28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mr-IN" altLang="zh-CN" sz="28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kumimoji="1" lang="zh-CN" altLang="en-US" sz="28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账号和权限管理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456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箭头连接符 51"/>
          <p:cNvCxnSpPr/>
          <p:nvPr/>
        </p:nvCxnSpPr>
        <p:spPr>
          <a:xfrm>
            <a:off x="3673973" y="3280629"/>
            <a:ext cx="1613018" cy="1551904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113"/>
          <p:cNvGrpSpPr/>
          <p:nvPr/>
        </p:nvGrpSpPr>
        <p:grpSpPr>
          <a:xfrm>
            <a:off x="2687482" y="1996617"/>
            <a:ext cx="1025923" cy="1149687"/>
            <a:chOff x="7963903" y="2598738"/>
            <a:chExt cx="604428" cy="728287"/>
          </a:xfrm>
        </p:grpSpPr>
        <p:sp>
          <p:nvSpPr>
            <p:cNvPr id="8" name="Freeform 125"/>
            <p:cNvSpPr>
              <a:spLocks noEditPoints="1"/>
            </p:cNvSpPr>
            <p:nvPr/>
          </p:nvSpPr>
          <p:spPr bwMode="auto">
            <a:xfrm>
              <a:off x="8029575" y="2598738"/>
              <a:ext cx="473075" cy="525463"/>
            </a:xfrm>
            <a:custGeom>
              <a:avLst/>
              <a:gdLst>
                <a:gd name="T0" fmla="*/ 144 w 144"/>
                <a:gd name="T1" fmla="*/ 120 h 160"/>
                <a:gd name="T2" fmla="*/ 144 w 144"/>
                <a:gd name="T3" fmla="*/ 152 h 160"/>
                <a:gd name="T4" fmla="*/ 136 w 144"/>
                <a:gd name="T5" fmla="*/ 160 h 160"/>
                <a:gd name="T6" fmla="*/ 8 w 144"/>
                <a:gd name="T7" fmla="*/ 160 h 160"/>
                <a:gd name="T8" fmla="*/ 0 w 144"/>
                <a:gd name="T9" fmla="*/ 152 h 160"/>
                <a:gd name="T10" fmla="*/ 0 w 144"/>
                <a:gd name="T11" fmla="*/ 120 h 160"/>
                <a:gd name="T12" fmla="*/ 8 w 144"/>
                <a:gd name="T13" fmla="*/ 112 h 160"/>
                <a:gd name="T14" fmla="*/ 136 w 144"/>
                <a:gd name="T15" fmla="*/ 112 h 160"/>
                <a:gd name="T16" fmla="*/ 144 w 144"/>
                <a:gd name="T17" fmla="*/ 120 h 160"/>
                <a:gd name="T18" fmla="*/ 136 w 144"/>
                <a:gd name="T19" fmla="*/ 56 h 160"/>
                <a:gd name="T20" fmla="*/ 8 w 144"/>
                <a:gd name="T21" fmla="*/ 56 h 160"/>
                <a:gd name="T22" fmla="*/ 0 w 144"/>
                <a:gd name="T23" fmla="*/ 64 h 160"/>
                <a:gd name="T24" fmla="*/ 0 w 144"/>
                <a:gd name="T25" fmla="*/ 96 h 160"/>
                <a:gd name="T26" fmla="*/ 8 w 144"/>
                <a:gd name="T27" fmla="*/ 104 h 160"/>
                <a:gd name="T28" fmla="*/ 136 w 144"/>
                <a:gd name="T29" fmla="*/ 104 h 160"/>
                <a:gd name="T30" fmla="*/ 144 w 144"/>
                <a:gd name="T31" fmla="*/ 96 h 160"/>
                <a:gd name="T32" fmla="*/ 144 w 144"/>
                <a:gd name="T33" fmla="*/ 64 h 160"/>
                <a:gd name="T34" fmla="*/ 136 w 144"/>
                <a:gd name="T35" fmla="*/ 56 h 160"/>
                <a:gd name="T36" fmla="*/ 136 w 144"/>
                <a:gd name="T37" fmla="*/ 0 h 160"/>
                <a:gd name="T38" fmla="*/ 8 w 144"/>
                <a:gd name="T39" fmla="*/ 0 h 160"/>
                <a:gd name="T40" fmla="*/ 0 w 144"/>
                <a:gd name="T41" fmla="*/ 8 h 160"/>
                <a:gd name="T42" fmla="*/ 0 w 144"/>
                <a:gd name="T43" fmla="*/ 40 h 160"/>
                <a:gd name="T44" fmla="*/ 8 w 144"/>
                <a:gd name="T45" fmla="*/ 48 h 160"/>
                <a:gd name="T46" fmla="*/ 136 w 144"/>
                <a:gd name="T47" fmla="*/ 48 h 160"/>
                <a:gd name="T48" fmla="*/ 144 w 144"/>
                <a:gd name="T49" fmla="*/ 40 h 160"/>
                <a:gd name="T50" fmla="*/ 144 w 144"/>
                <a:gd name="T51" fmla="*/ 8 h 160"/>
                <a:gd name="T52" fmla="*/ 136 w 144"/>
                <a:gd name="T5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4" h="160">
                  <a:moveTo>
                    <a:pt x="144" y="120"/>
                  </a:moveTo>
                  <a:cubicBezTo>
                    <a:pt x="144" y="152"/>
                    <a:pt x="144" y="152"/>
                    <a:pt x="144" y="152"/>
                  </a:cubicBezTo>
                  <a:cubicBezTo>
                    <a:pt x="144" y="156"/>
                    <a:pt x="140" y="160"/>
                    <a:pt x="136" y="160"/>
                  </a:cubicBez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0" y="15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15"/>
                    <a:pt x="4" y="112"/>
                    <a:pt x="8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40" y="112"/>
                    <a:pt x="144" y="115"/>
                    <a:pt x="144" y="120"/>
                  </a:cubicBezTo>
                  <a:close/>
                  <a:moveTo>
                    <a:pt x="136" y="56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4" y="56"/>
                    <a:pt x="0" y="59"/>
                    <a:pt x="0" y="6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0"/>
                    <a:pt x="4" y="104"/>
                    <a:pt x="8" y="104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40" y="104"/>
                    <a:pt x="144" y="100"/>
                    <a:pt x="144" y="96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59"/>
                    <a:pt x="140" y="56"/>
                    <a:pt x="136" y="56"/>
                  </a:cubicBezTo>
                  <a:close/>
                  <a:moveTo>
                    <a:pt x="13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40" y="48"/>
                    <a:pt x="144" y="44"/>
                    <a:pt x="144" y="40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4" y="3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" name="Rectangle 115"/>
            <p:cNvSpPr/>
            <p:nvPr/>
          </p:nvSpPr>
          <p:spPr>
            <a:xfrm>
              <a:off x="7963903" y="3171052"/>
              <a:ext cx="604428" cy="155973"/>
            </a:xfrm>
            <a:prstGeom prst="rect">
              <a:avLst/>
            </a:prstGeom>
            <a:ln w="38100">
              <a:noFill/>
            </a:ln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生产数据库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0" name="Group 113"/>
          <p:cNvGrpSpPr/>
          <p:nvPr/>
        </p:nvGrpSpPr>
        <p:grpSpPr>
          <a:xfrm>
            <a:off x="2499076" y="3690941"/>
            <a:ext cx="1436292" cy="1149687"/>
            <a:chOff x="7843020" y="2598738"/>
            <a:chExt cx="846199" cy="728287"/>
          </a:xfrm>
        </p:grpSpPr>
        <p:sp>
          <p:nvSpPr>
            <p:cNvPr id="11" name="Freeform 125"/>
            <p:cNvSpPr>
              <a:spLocks noEditPoints="1"/>
            </p:cNvSpPr>
            <p:nvPr/>
          </p:nvSpPr>
          <p:spPr bwMode="auto">
            <a:xfrm>
              <a:off x="8029575" y="2598738"/>
              <a:ext cx="473075" cy="525463"/>
            </a:xfrm>
            <a:custGeom>
              <a:avLst/>
              <a:gdLst>
                <a:gd name="T0" fmla="*/ 144 w 144"/>
                <a:gd name="T1" fmla="*/ 120 h 160"/>
                <a:gd name="T2" fmla="*/ 144 w 144"/>
                <a:gd name="T3" fmla="*/ 152 h 160"/>
                <a:gd name="T4" fmla="*/ 136 w 144"/>
                <a:gd name="T5" fmla="*/ 160 h 160"/>
                <a:gd name="T6" fmla="*/ 8 w 144"/>
                <a:gd name="T7" fmla="*/ 160 h 160"/>
                <a:gd name="T8" fmla="*/ 0 w 144"/>
                <a:gd name="T9" fmla="*/ 152 h 160"/>
                <a:gd name="T10" fmla="*/ 0 w 144"/>
                <a:gd name="T11" fmla="*/ 120 h 160"/>
                <a:gd name="T12" fmla="*/ 8 w 144"/>
                <a:gd name="T13" fmla="*/ 112 h 160"/>
                <a:gd name="T14" fmla="*/ 136 w 144"/>
                <a:gd name="T15" fmla="*/ 112 h 160"/>
                <a:gd name="T16" fmla="*/ 144 w 144"/>
                <a:gd name="T17" fmla="*/ 120 h 160"/>
                <a:gd name="T18" fmla="*/ 136 w 144"/>
                <a:gd name="T19" fmla="*/ 56 h 160"/>
                <a:gd name="T20" fmla="*/ 8 w 144"/>
                <a:gd name="T21" fmla="*/ 56 h 160"/>
                <a:gd name="T22" fmla="*/ 0 w 144"/>
                <a:gd name="T23" fmla="*/ 64 h 160"/>
                <a:gd name="T24" fmla="*/ 0 w 144"/>
                <a:gd name="T25" fmla="*/ 96 h 160"/>
                <a:gd name="T26" fmla="*/ 8 w 144"/>
                <a:gd name="T27" fmla="*/ 104 h 160"/>
                <a:gd name="T28" fmla="*/ 136 w 144"/>
                <a:gd name="T29" fmla="*/ 104 h 160"/>
                <a:gd name="T30" fmla="*/ 144 w 144"/>
                <a:gd name="T31" fmla="*/ 96 h 160"/>
                <a:gd name="T32" fmla="*/ 144 w 144"/>
                <a:gd name="T33" fmla="*/ 64 h 160"/>
                <a:gd name="T34" fmla="*/ 136 w 144"/>
                <a:gd name="T35" fmla="*/ 56 h 160"/>
                <a:gd name="T36" fmla="*/ 136 w 144"/>
                <a:gd name="T37" fmla="*/ 0 h 160"/>
                <a:gd name="T38" fmla="*/ 8 w 144"/>
                <a:gd name="T39" fmla="*/ 0 h 160"/>
                <a:gd name="T40" fmla="*/ 0 w 144"/>
                <a:gd name="T41" fmla="*/ 8 h 160"/>
                <a:gd name="T42" fmla="*/ 0 w 144"/>
                <a:gd name="T43" fmla="*/ 40 h 160"/>
                <a:gd name="T44" fmla="*/ 8 w 144"/>
                <a:gd name="T45" fmla="*/ 48 h 160"/>
                <a:gd name="T46" fmla="*/ 136 w 144"/>
                <a:gd name="T47" fmla="*/ 48 h 160"/>
                <a:gd name="T48" fmla="*/ 144 w 144"/>
                <a:gd name="T49" fmla="*/ 40 h 160"/>
                <a:gd name="T50" fmla="*/ 144 w 144"/>
                <a:gd name="T51" fmla="*/ 8 h 160"/>
                <a:gd name="T52" fmla="*/ 136 w 144"/>
                <a:gd name="T5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4" h="160">
                  <a:moveTo>
                    <a:pt x="144" y="120"/>
                  </a:moveTo>
                  <a:cubicBezTo>
                    <a:pt x="144" y="152"/>
                    <a:pt x="144" y="152"/>
                    <a:pt x="144" y="152"/>
                  </a:cubicBezTo>
                  <a:cubicBezTo>
                    <a:pt x="144" y="156"/>
                    <a:pt x="140" y="160"/>
                    <a:pt x="136" y="160"/>
                  </a:cubicBez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0" y="15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15"/>
                    <a:pt x="4" y="112"/>
                    <a:pt x="8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40" y="112"/>
                    <a:pt x="144" y="115"/>
                    <a:pt x="144" y="120"/>
                  </a:cubicBezTo>
                  <a:close/>
                  <a:moveTo>
                    <a:pt x="136" y="56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4" y="56"/>
                    <a:pt x="0" y="59"/>
                    <a:pt x="0" y="6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0"/>
                    <a:pt x="4" y="104"/>
                    <a:pt x="8" y="104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40" y="104"/>
                    <a:pt x="144" y="100"/>
                    <a:pt x="144" y="96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59"/>
                    <a:pt x="140" y="56"/>
                    <a:pt x="136" y="56"/>
                  </a:cubicBezTo>
                  <a:close/>
                  <a:moveTo>
                    <a:pt x="13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40" y="48"/>
                    <a:pt x="144" y="44"/>
                    <a:pt x="144" y="40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4" y="3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38A88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Rectangle 115"/>
            <p:cNvSpPr/>
            <p:nvPr/>
          </p:nvSpPr>
          <p:spPr>
            <a:xfrm>
              <a:off x="7843020" y="3171052"/>
              <a:ext cx="846199" cy="15597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开发测试数据库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3" name="Group 113"/>
          <p:cNvGrpSpPr/>
          <p:nvPr/>
        </p:nvGrpSpPr>
        <p:grpSpPr>
          <a:xfrm>
            <a:off x="4835071" y="1996618"/>
            <a:ext cx="820739" cy="1149687"/>
            <a:chOff x="8024352" y="2598738"/>
            <a:chExt cx="483543" cy="728287"/>
          </a:xfrm>
        </p:grpSpPr>
        <p:sp>
          <p:nvSpPr>
            <p:cNvPr id="14" name="Freeform 125"/>
            <p:cNvSpPr>
              <a:spLocks noEditPoints="1"/>
            </p:cNvSpPr>
            <p:nvPr/>
          </p:nvSpPr>
          <p:spPr bwMode="auto">
            <a:xfrm>
              <a:off x="8029575" y="2598738"/>
              <a:ext cx="473075" cy="525463"/>
            </a:xfrm>
            <a:custGeom>
              <a:avLst/>
              <a:gdLst>
                <a:gd name="T0" fmla="*/ 144 w 144"/>
                <a:gd name="T1" fmla="*/ 120 h 160"/>
                <a:gd name="T2" fmla="*/ 144 w 144"/>
                <a:gd name="T3" fmla="*/ 152 h 160"/>
                <a:gd name="T4" fmla="*/ 136 w 144"/>
                <a:gd name="T5" fmla="*/ 160 h 160"/>
                <a:gd name="T6" fmla="*/ 8 w 144"/>
                <a:gd name="T7" fmla="*/ 160 h 160"/>
                <a:gd name="T8" fmla="*/ 0 w 144"/>
                <a:gd name="T9" fmla="*/ 152 h 160"/>
                <a:gd name="T10" fmla="*/ 0 w 144"/>
                <a:gd name="T11" fmla="*/ 120 h 160"/>
                <a:gd name="T12" fmla="*/ 8 w 144"/>
                <a:gd name="T13" fmla="*/ 112 h 160"/>
                <a:gd name="T14" fmla="*/ 136 w 144"/>
                <a:gd name="T15" fmla="*/ 112 h 160"/>
                <a:gd name="T16" fmla="*/ 144 w 144"/>
                <a:gd name="T17" fmla="*/ 120 h 160"/>
                <a:gd name="T18" fmla="*/ 136 w 144"/>
                <a:gd name="T19" fmla="*/ 56 h 160"/>
                <a:gd name="T20" fmla="*/ 8 w 144"/>
                <a:gd name="T21" fmla="*/ 56 h 160"/>
                <a:gd name="T22" fmla="*/ 0 w 144"/>
                <a:gd name="T23" fmla="*/ 64 h 160"/>
                <a:gd name="T24" fmla="*/ 0 w 144"/>
                <a:gd name="T25" fmla="*/ 96 h 160"/>
                <a:gd name="T26" fmla="*/ 8 w 144"/>
                <a:gd name="T27" fmla="*/ 104 h 160"/>
                <a:gd name="T28" fmla="*/ 136 w 144"/>
                <a:gd name="T29" fmla="*/ 104 h 160"/>
                <a:gd name="T30" fmla="*/ 144 w 144"/>
                <a:gd name="T31" fmla="*/ 96 h 160"/>
                <a:gd name="T32" fmla="*/ 144 w 144"/>
                <a:gd name="T33" fmla="*/ 64 h 160"/>
                <a:gd name="T34" fmla="*/ 136 w 144"/>
                <a:gd name="T35" fmla="*/ 56 h 160"/>
                <a:gd name="T36" fmla="*/ 136 w 144"/>
                <a:gd name="T37" fmla="*/ 0 h 160"/>
                <a:gd name="T38" fmla="*/ 8 w 144"/>
                <a:gd name="T39" fmla="*/ 0 h 160"/>
                <a:gd name="T40" fmla="*/ 0 w 144"/>
                <a:gd name="T41" fmla="*/ 8 h 160"/>
                <a:gd name="T42" fmla="*/ 0 w 144"/>
                <a:gd name="T43" fmla="*/ 40 h 160"/>
                <a:gd name="T44" fmla="*/ 8 w 144"/>
                <a:gd name="T45" fmla="*/ 48 h 160"/>
                <a:gd name="T46" fmla="*/ 136 w 144"/>
                <a:gd name="T47" fmla="*/ 48 h 160"/>
                <a:gd name="T48" fmla="*/ 144 w 144"/>
                <a:gd name="T49" fmla="*/ 40 h 160"/>
                <a:gd name="T50" fmla="*/ 144 w 144"/>
                <a:gd name="T51" fmla="*/ 8 h 160"/>
                <a:gd name="T52" fmla="*/ 136 w 144"/>
                <a:gd name="T5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4" h="160">
                  <a:moveTo>
                    <a:pt x="144" y="120"/>
                  </a:moveTo>
                  <a:cubicBezTo>
                    <a:pt x="144" y="152"/>
                    <a:pt x="144" y="152"/>
                    <a:pt x="144" y="152"/>
                  </a:cubicBezTo>
                  <a:cubicBezTo>
                    <a:pt x="144" y="156"/>
                    <a:pt x="140" y="160"/>
                    <a:pt x="136" y="160"/>
                  </a:cubicBez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0" y="15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15"/>
                    <a:pt x="4" y="112"/>
                    <a:pt x="8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40" y="112"/>
                    <a:pt x="144" y="115"/>
                    <a:pt x="144" y="120"/>
                  </a:cubicBezTo>
                  <a:close/>
                  <a:moveTo>
                    <a:pt x="136" y="56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4" y="56"/>
                    <a:pt x="0" y="59"/>
                    <a:pt x="0" y="6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0"/>
                    <a:pt x="4" y="104"/>
                    <a:pt x="8" y="104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40" y="104"/>
                    <a:pt x="144" y="100"/>
                    <a:pt x="144" y="96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59"/>
                    <a:pt x="140" y="56"/>
                    <a:pt x="136" y="56"/>
                  </a:cubicBezTo>
                  <a:close/>
                  <a:moveTo>
                    <a:pt x="13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40" y="48"/>
                    <a:pt x="144" y="44"/>
                    <a:pt x="144" y="40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4" y="3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5" name="Rectangle 115"/>
            <p:cNvSpPr/>
            <p:nvPr/>
          </p:nvSpPr>
          <p:spPr>
            <a:xfrm>
              <a:off x="8024352" y="3171052"/>
              <a:ext cx="483543" cy="15597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数据仓库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16" name="右箭头 15"/>
          <p:cNvSpPr/>
          <p:nvPr/>
        </p:nvSpPr>
        <p:spPr>
          <a:xfrm>
            <a:off x="4107890" y="2198353"/>
            <a:ext cx="258273" cy="4766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>
              <a:solidFill>
                <a:schemeClr val="bg1"/>
              </a:solidFill>
            </a:endParaRPr>
          </a:p>
        </p:txBody>
      </p:sp>
      <p:sp>
        <p:nvSpPr>
          <p:cNvPr id="17" name="右箭头 16"/>
          <p:cNvSpPr/>
          <p:nvPr/>
        </p:nvSpPr>
        <p:spPr>
          <a:xfrm rot="5400000">
            <a:off x="3099631" y="3160255"/>
            <a:ext cx="222739" cy="4766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>
              <a:solidFill>
                <a:schemeClr val="bg1"/>
              </a:solidFill>
            </a:endParaRPr>
          </a:p>
        </p:txBody>
      </p:sp>
      <p:grpSp>
        <p:nvGrpSpPr>
          <p:cNvPr id="18" name="Group 103"/>
          <p:cNvGrpSpPr/>
          <p:nvPr/>
        </p:nvGrpSpPr>
        <p:grpSpPr>
          <a:xfrm>
            <a:off x="556152" y="1996617"/>
            <a:ext cx="820738" cy="815498"/>
            <a:chOff x="6886370" y="2623557"/>
            <a:chExt cx="820738" cy="815498"/>
          </a:xfrm>
        </p:grpSpPr>
        <p:sp>
          <p:nvSpPr>
            <p:cNvPr id="19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0" name="Rectangle 105"/>
            <p:cNvSpPr/>
            <p:nvPr/>
          </p:nvSpPr>
          <p:spPr>
            <a:xfrm>
              <a:off x="6886370" y="3192834"/>
              <a:ext cx="820738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网站用户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1" name="Group 103"/>
          <p:cNvGrpSpPr/>
          <p:nvPr/>
        </p:nvGrpSpPr>
        <p:grpSpPr>
          <a:xfrm>
            <a:off x="577976" y="2967083"/>
            <a:ext cx="820738" cy="815498"/>
            <a:chOff x="6886371" y="2623557"/>
            <a:chExt cx="820738" cy="815498"/>
          </a:xfrm>
        </p:grpSpPr>
        <p:sp>
          <p:nvSpPr>
            <p:cNvPr id="22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rgbClr val="FF7F3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3" name="Rectangle 105"/>
            <p:cNvSpPr/>
            <p:nvPr/>
          </p:nvSpPr>
          <p:spPr>
            <a:xfrm>
              <a:off x="6886371" y="3192834"/>
              <a:ext cx="820738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恶意用户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4" name="Group 103"/>
          <p:cNvGrpSpPr/>
          <p:nvPr/>
        </p:nvGrpSpPr>
        <p:grpSpPr>
          <a:xfrm>
            <a:off x="2595449" y="4986545"/>
            <a:ext cx="1231107" cy="815498"/>
            <a:chOff x="6681188" y="2623557"/>
            <a:chExt cx="1231107" cy="815498"/>
          </a:xfrm>
        </p:grpSpPr>
        <p:sp>
          <p:nvSpPr>
            <p:cNvPr id="25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6" name="Rectangle 105"/>
            <p:cNvSpPr/>
            <p:nvPr/>
          </p:nvSpPr>
          <p:spPr>
            <a:xfrm>
              <a:off x="6681188" y="3192834"/>
              <a:ext cx="1231107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开发测试人员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Group 103"/>
          <p:cNvGrpSpPr/>
          <p:nvPr/>
        </p:nvGrpSpPr>
        <p:grpSpPr>
          <a:xfrm>
            <a:off x="4044747" y="3443780"/>
            <a:ext cx="1231107" cy="815498"/>
            <a:chOff x="6681190" y="2623557"/>
            <a:chExt cx="1231107" cy="815498"/>
          </a:xfrm>
        </p:grpSpPr>
        <p:sp>
          <p:nvSpPr>
            <p:cNvPr id="28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rgbClr val="FF7F3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9" name="Rectangle 105"/>
            <p:cNvSpPr/>
            <p:nvPr/>
          </p:nvSpPr>
          <p:spPr>
            <a:xfrm>
              <a:off x="6681190" y="3192834"/>
              <a:ext cx="1231107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数据库管理员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Group 103"/>
          <p:cNvGrpSpPr/>
          <p:nvPr/>
        </p:nvGrpSpPr>
        <p:grpSpPr>
          <a:xfrm>
            <a:off x="5399326" y="4594185"/>
            <a:ext cx="1231107" cy="815498"/>
            <a:chOff x="6681190" y="2623557"/>
            <a:chExt cx="1231107" cy="815498"/>
          </a:xfrm>
        </p:grpSpPr>
        <p:sp>
          <p:nvSpPr>
            <p:cNvPr id="31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32" name="Rectangle 105"/>
            <p:cNvSpPr/>
            <p:nvPr/>
          </p:nvSpPr>
          <p:spPr>
            <a:xfrm>
              <a:off x="6681190" y="3192834"/>
              <a:ext cx="1231107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后台运营人员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Group 103"/>
          <p:cNvGrpSpPr/>
          <p:nvPr/>
        </p:nvGrpSpPr>
        <p:grpSpPr>
          <a:xfrm>
            <a:off x="6393878" y="2070166"/>
            <a:ext cx="1025923" cy="815498"/>
            <a:chOff x="6801713" y="2623557"/>
            <a:chExt cx="1025923" cy="815498"/>
          </a:xfrm>
        </p:grpSpPr>
        <p:sp>
          <p:nvSpPr>
            <p:cNvPr id="34" name="Freeform 118"/>
            <p:cNvSpPr>
              <a:spLocks noEditPoints="1"/>
            </p:cNvSpPr>
            <p:nvPr/>
          </p:nvSpPr>
          <p:spPr bwMode="auto">
            <a:xfrm>
              <a:off x="7006620" y="2623557"/>
              <a:ext cx="580233" cy="476697"/>
            </a:xfrm>
            <a:custGeom>
              <a:avLst/>
              <a:gdLst>
                <a:gd name="T0" fmla="*/ 68 w 176"/>
                <a:gd name="T1" fmla="*/ 76 h 144"/>
                <a:gd name="T2" fmla="*/ 32 w 176"/>
                <a:gd name="T3" fmla="*/ 40 h 144"/>
                <a:gd name="T4" fmla="*/ 68 w 176"/>
                <a:gd name="T5" fmla="*/ 4 h 144"/>
                <a:gd name="T6" fmla="*/ 104 w 176"/>
                <a:gd name="T7" fmla="*/ 40 h 144"/>
                <a:gd name="T8" fmla="*/ 68 w 176"/>
                <a:gd name="T9" fmla="*/ 76 h 144"/>
                <a:gd name="T10" fmla="*/ 0 w 176"/>
                <a:gd name="T11" fmla="*/ 143 h 144"/>
                <a:gd name="T12" fmla="*/ 9 w 176"/>
                <a:gd name="T13" fmla="*/ 144 h 144"/>
                <a:gd name="T14" fmla="*/ 65 w 176"/>
                <a:gd name="T15" fmla="*/ 144 h 144"/>
                <a:gd name="T16" fmla="*/ 39 w 176"/>
                <a:gd name="T17" fmla="*/ 79 h 144"/>
                <a:gd name="T18" fmla="*/ 0 w 176"/>
                <a:gd name="T19" fmla="*/ 143 h 144"/>
                <a:gd name="T20" fmla="*/ 136 w 176"/>
                <a:gd name="T21" fmla="*/ 143 h 144"/>
                <a:gd name="T22" fmla="*/ 98 w 176"/>
                <a:gd name="T23" fmla="*/ 79 h 144"/>
                <a:gd name="T24" fmla="*/ 72 w 176"/>
                <a:gd name="T25" fmla="*/ 144 h 144"/>
                <a:gd name="T26" fmla="*/ 128 w 176"/>
                <a:gd name="T27" fmla="*/ 144 h 144"/>
                <a:gd name="T28" fmla="*/ 136 w 176"/>
                <a:gd name="T29" fmla="*/ 143 h 144"/>
                <a:gd name="T30" fmla="*/ 112 w 176"/>
                <a:gd name="T31" fmla="*/ 40 h 144"/>
                <a:gd name="T32" fmla="*/ 110 w 176"/>
                <a:gd name="T33" fmla="*/ 53 h 144"/>
                <a:gd name="T34" fmla="*/ 122 w 176"/>
                <a:gd name="T35" fmla="*/ 56 h 144"/>
                <a:gd name="T36" fmla="*/ 150 w 176"/>
                <a:gd name="T37" fmla="*/ 28 h 144"/>
                <a:gd name="T38" fmla="*/ 122 w 176"/>
                <a:gd name="T39" fmla="*/ 0 h 144"/>
                <a:gd name="T40" fmla="*/ 101 w 176"/>
                <a:gd name="T41" fmla="*/ 10 h 144"/>
                <a:gd name="T42" fmla="*/ 112 w 176"/>
                <a:gd name="T43" fmla="*/ 40 h 144"/>
                <a:gd name="T44" fmla="*/ 141 w 176"/>
                <a:gd name="T45" fmla="*/ 59 h 144"/>
                <a:gd name="T46" fmla="*/ 122 w 176"/>
                <a:gd name="T47" fmla="*/ 64 h 144"/>
                <a:gd name="T48" fmla="*/ 107 w 176"/>
                <a:gd name="T49" fmla="*/ 61 h 144"/>
                <a:gd name="T50" fmla="*/ 100 w 176"/>
                <a:gd name="T51" fmla="*/ 71 h 144"/>
                <a:gd name="T52" fmla="*/ 138 w 176"/>
                <a:gd name="T53" fmla="*/ 112 h 144"/>
                <a:gd name="T54" fmla="*/ 168 w 176"/>
                <a:gd name="T55" fmla="*/ 112 h 144"/>
                <a:gd name="T56" fmla="*/ 176 w 176"/>
                <a:gd name="T57" fmla="*/ 111 h 144"/>
                <a:gd name="T58" fmla="*/ 141 w 176"/>
                <a:gd name="T59" fmla="*/ 59 h 144"/>
                <a:gd name="T60" fmla="*/ 68 w 176"/>
                <a:gd name="T61" fmla="*/ 84 h 144"/>
                <a:gd name="T62" fmla="*/ 62 w 176"/>
                <a:gd name="T63" fmla="*/ 83 h 144"/>
                <a:gd name="T64" fmla="*/ 58 w 176"/>
                <a:gd name="T65" fmla="*/ 107 h 144"/>
                <a:gd name="T66" fmla="*/ 68 w 176"/>
                <a:gd name="T67" fmla="*/ 134 h 144"/>
                <a:gd name="T68" fmla="*/ 79 w 176"/>
                <a:gd name="T69" fmla="*/ 107 h 144"/>
                <a:gd name="T70" fmla="*/ 75 w 176"/>
                <a:gd name="T71" fmla="*/ 83 h 144"/>
                <a:gd name="T72" fmla="*/ 68 w 176"/>
                <a:gd name="T73" fmla="*/ 8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6" h="144">
                  <a:moveTo>
                    <a:pt x="68" y="76"/>
                  </a:moveTo>
                  <a:cubicBezTo>
                    <a:pt x="49" y="76"/>
                    <a:pt x="32" y="60"/>
                    <a:pt x="32" y="40"/>
                  </a:cubicBezTo>
                  <a:cubicBezTo>
                    <a:pt x="32" y="20"/>
                    <a:pt x="49" y="4"/>
                    <a:pt x="68" y="4"/>
                  </a:cubicBezTo>
                  <a:cubicBezTo>
                    <a:pt x="88" y="4"/>
                    <a:pt x="104" y="20"/>
                    <a:pt x="104" y="40"/>
                  </a:cubicBezTo>
                  <a:cubicBezTo>
                    <a:pt x="104" y="60"/>
                    <a:pt x="88" y="76"/>
                    <a:pt x="68" y="76"/>
                  </a:cubicBezTo>
                  <a:close/>
                  <a:moveTo>
                    <a:pt x="0" y="143"/>
                  </a:moveTo>
                  <a:cubicBezTo>
                    <a:pt x="2" y="143"/>
                    <a:pt x="5" y="144"/>
                    <a:pt x="9" y="144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17" y="90"/>
                    <a:pt x="1" y="115"/>
                    <a:pt x="0" y="143"/>
                  </a:cubicBezTo>
                  <a:close/>
                  <a:moveTo>
                    <a:pt x="136" y="143"/>
                  </a:moveTo>
                  <a:cubicBezTo>
                    <a:pt x="136" y="115"/>
                    <a:pt x="120" y="90"/>
                    <a:pt x="98" y="79"/>
                  </a:cubicBezTo>
                  <a:cubicBezTo>
                    <a:pt x="72" y="144"/>
                    <a:pt x="72" y="144"/>
                    <a:pt x="72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2" y="144"/>
                    <a:pt x="135" y="143"/>
                    <a:pt x="136" y="143"/>
                  </a:cubicBezTo>
                  <a:close/>
                  <a:moveTo>
                    <a:pt x="112" y="40"/>
                  </a:moveTo>
                  <a:cubicBezTo>
                    <a:pt x="112" y="45"/>
                    <a:pt x="112" y="49"/>
                    <a:pt x="110" y="53"/>
                  </a:cubicBezTo>
                  <a:cubicBezTo>
                    <a:pt x="114" y="55"/>
                    <a:pt x="118" y="56"/>
                    <a:pt x="122" y="56"/>
                  </a:cubicBezTo>
                  <a:cubicBezTo>
                    <a:pt x="138" y="56"/>
                    <a:pt x="150" y="44"/>
                    <a:pt x="150" y="28"/>
                  </a:cubicBezTo>
                  <a:cubicBezTo>
                    <a:pt x="150" y="13"/>
                    <a:pt x="138" y="0"/>
                    <a:pt x="122" y="0"/>
                  </a:cubicBezTo>
                  <a:cubicBezTo>
                    <a:pt x="114" y="0"/>
                    <a:pt x="106" y="4"/>
                    <a:pt x="101" y="10"/>
                  </a:cubicBezTo>
                  <a:cubicBezTo>
                    <a:pt x="108" y="18"/>
                    <a:pt x="112" y="28"/>
                    <a:pt x="112" y="40"/>
                  </a:cubicBezTo>
                  <a:close/>
                  <a:moveTo>
                    <a:pt x="141" y="59"/>
                  </a:moveTo>
                  <a:cubicBezTo>
                    <a:pt x="135" y="62"/>
                    <a:pt x="129" y="64"/>
                    <a:pt x="122" y="64"/>
                  </a:cubicBezTo>
                  <a:cubicBezTo>
                    <a:pt x="117" y="64"/>
                    <a:pt x="112" y="63"/>
                    <a:pt x="107" y="61"/>
                  </a:cubicBezTo>
                  <a:cubicBezTo>
                    <a:pt x="105" y="64"/>
                    <a:pt x="103" y="68"/>
                    <a:pt x="100" y="71"/>
                  </a:cubicBezTo>
                  <a:cubicBezTo>
                    <a:pt x="117" y="79"/>
                    <a:pt x="130" y="94"/>
                    <a:pt x="138" y="112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72" y="112"/>
                    <a:pt x="175" y="111"/>
                    <a:pt x="176" y="111"/>
                  </a:cubicBezTo>
                  <a:cubicBezTo>
                    <a:pt x="175" y="87"/>
                    <a:pt x="161" y="67"/>
                    <a:pt x="141" y="59"/>
                  </a:cubicBezTo>
                  <a:close/>
                  <a:moveTo>
                    <a:pt x="68" y="84"/>
                  </a:moveTo>
                  <a:cubicBezTo>
                    <a:pt x="66" y="84"/>
                    <a:pt x="64" y="83"/>
                    <a:pt x="62" y="83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68" y="134"/>
                    <a:pt x="68" y="134"/>
                    <a:pt x="68" y="13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3" y="83"/>
                    <a:pt x="71" y="84"/>
                    <a:pt x="68" y="84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35" name="Rectangle 105"/>
            <p:cNvSpPr/>
            <p:nvPr/>
          </p:nvSpPr>
          <p:spPr>
            <a:xfrm>
              <a:off x="6801713" y="3192834"/>
              <a:ext cx="1025923" cy="24622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数据科学家</a:t>
              </a:r>
              <a:endParaRPr 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cxnSp>
        <p:nvCxnSpPr>
          <p:cNvPr id="36" name="直线箭头连接符 43"/>
          <p:cNvCxnSpPr/>
          <p:nvPr/>
        </p:nvCxnSpPr>
        <p:spPr>
          <a:xfrm>
            <a:off x="3882359" y="2930860"/>
            <a:ext cx="483804" cy="467743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44"/>
          <p:cNvCxnSpPr/>
          <p:nvPr/>
        </p:nvCxnSpPr>
        <p:spPr>
          <a:xfrm flipV="1">
            <a:off x="1411495" y="2308514"/>
            <a:ext cx="1104806" cy="4477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46"/>
          <p:cNvCxnSpPr/>
          <p:nvPr/>
        </p:nvCxnSpPr>
        <p:spPr>
          <a:xfrm flipV="1">
            <a:off x="1475393" y="2546863"/>
            <a:ext cx="1019489" cy="740370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49"/>
          <p:cNvCxnSpPr/>
          <p:nvPr/>
        </p:nvCxnSpPr>
        <p:spPr>
          <a:xfrm>
            <a:off x="2749337" y="4933205"/>
            <a:ext cx="0" cy="287211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53"/>
          <p:cNvCxnSpPr/>
          <p:nvPr/>
        </p:nvCxnSpPr>
        <p:spPr>
          <a:xfrm flipV="1">
            <a:off x="5804276" y="2415916"/>
            <a:ext cx="713707" cy="5425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56"/>
          <p:cNvCxnSpPr/>
          <p:nvPr/>
        </p:nvCxnSpPr>
        <p:spPr>
          <a:xfrm flipV="1">
            <a:off x="6306127" y="3202751"/>
            <a:ext cx="444938" cy="1268077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58"/>
          <p:cNvCxnSpPr/>
          <p:nvPr/>
        </p:nvCxnSpPr>
        <p:spPr>
          <a:xfrm flipV="1">
            <a:off x="5312881" y="3280629"/>
            <a:ext cx="1361587" cy="410312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61"/>
          <p:cNvCxnSpPr/>
          <p:nvPr/>
        </p:nvCxnSpPr>
        <p:spPr>
          <a:xfrm>
            <a:off x="5342277" y="3714175"/>
            <a:ext cx="940084" cy="756653"/>
          </a:xfrm>
          <a:prstGeom prst="straightConnector1">
            <a:avLst/>
          </a:prstGeom>
          <a:ln w="6350">
            <a:solidFill>
              <a:schemeClr val="bg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8340521" y="1996617"/>
            <a:ext cx="2650145" cy="669465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主要防护措施</a:t>
            </a:r>
            <a:endParaRPr kumimoji="1" lang="zh-CN" altLang="en-US" sz="20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8438936" y="2847804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安全防护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8438935" y="3466157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数据库加密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8438934" y="4102437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数据脱敏（透明）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8438934" y="4756648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HDLP/NDLP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8438934" y="5410461"/>
            <a:ext cx="2412000" cy="504000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日志、流量审计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0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痛点与实践分享</a:t>
            </a:r>
            <a:r>
              <a:rPr kumimoji="1" lang="en-US" altLang="zh-CN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mr-IN" altLang="zh-CN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敏感信息泄露防护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676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41292" y="1822301"/>
            <a:ext cx="2427126" cy="563572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日志审计目的</a:t>
            </a:r>
            <a:endParaRPr kumimoji="1" lang="zh-CN" altLang="en-US" sz="20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41292" y="2679608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预警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41291" y="3423465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发现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41290" y="4167322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调查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598257" y="1822301"/>
            <a:ext cx="2427126" cy="563572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日志审计难点</a:t>
            </a:r>
            <a:endParaRPr kumimoji="1" lang="zh-CN" altLang="en-US" sz="20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598257" y="2679608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海量数据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598256" y="3309197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格式、字段缺陷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598255" y="3938786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交叉分析难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98254" y="4568375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自动化分析模型误报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598254" y="5197964"/>
            <a:ext cx="2427124" cy="42427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分析</a:t>
            </a:r>
            <a:r>
              <a:rPr kumimoji="1" lang="zh-CN" altLang="en-US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人员能力</a:t>
            </a:r>
            <a:endParaRPr kumimoji="1" lang="zh-CN" altLang="en-US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gray">
          <a:xfrm rot="5400000">
            <a:off x="5836935" y="3560692"/>
            <a:ext cx="2254680" cy="618120"/>
          </a:xfrm>
          <a:prstGeom prst="upArrow">
            <a:avLst>
              <a:gd name="adj1" fmla="val 57824"/>
              <a:gd name="adj2" fmla="val 54398"/>
            </a:avLst>
          </a:prstGeom>
          <a:gradFill rotWithShape="1">
            <a:gsLst>
              <a:gs pos="0">
                <a:srgbClr val="29A47C"/>
              </a:gs>
              <a:gs pos="100000">
                <a:srgbClr val="BBE0E3">
                  <a:gamma/>
                  <a:tint val="0"/>
                  <a:invGamma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7942153" y="1822301"/>
            <a:ext cx="3789404" cy="774572"/>
          </a:xfrm>
          <a:prstGeom prst="roundRect">
            <a:avLst/>
          </a:prstGeom>
          <a:solidFill>
            <a:srgbClr val="38A8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基于场景的分析方法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8012249" y="2941154"/>
            <a:ext cx="3715044" cy="63641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网络攻击</a:t>
            </a:r>
            <a:r>
              <a:rPr kumimoji="1" lang="zh-CN" altLang="en-US" sz="200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预警、分析</a:t>
            </a:r>
            <a:endParaRPr kumimoji="1" lang="zh-CN" altLang="en-US" sz="20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012249" y="3822743"/>
            <a:ext cx="3715044" cy="63641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羊毛党及</a:t>
            </a:r>
            <a:r>
              <a:rPr kumimoji="1" lang="zh-CN" altLang="en-US" sz="200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恶意贷款风险分析</a:t>
            </a:r>
            <a:endParaRPr kumimoji="1" lang="zh-CN" altLang="en-US" sz="20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012249" y="4700059"/>
            <a:ext cx="3715044" cy="63641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高危运维操作</a:t>
            </a:r>
            <a:endParaRPr kumimoji="1" lang="zh-CN" altLang="en-US" sz="20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012249" y="5585921"/>
            <a:ext cx="3715044" cy="636419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数据访问、下载操作</a:t>
            </a:r>
            <a:endParaRPr kumimoji="1" lang="zh-CN" altLang="en-US" sz="20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痛点与实践分享</a:t>
            </a:r>
            <a:r>
              <a:rPr kumimoji="1" lang="en-US" altLang="zh-CN" sz="2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mr-IN" altLang="zh-CN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操作日志审计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191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9"/>
          <p:cNvSpPr txBox="1">
            <a:spLocks noChangeArrowheads="1"/>
          </p:cNvSpPr>
          <p:nvPr/>
        </p:nvSpPr>
        <p:spPr bwMode="auto">
          <a:xfrm>
            <a:off x="18096468" y="7145338"/>
            <a:ext cx="565158" cy="858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22C69C"/>
                </a:solidFill>
              </a:rPr>
              <a:t>◆</a:t>
            </a:r>
          </a:p>
        </p:txBody>
      </p:sp>
      <p:grpSp>
        <p:nvGrpSpPr>
          <p:cNvPr id="78" name="组 77"/>
          <p:cNvGrpSpPr/>
          <p:nvPr/>
        </p:nvGrpSpPr>
        <p:grpSpPr>
          <a:xfrm>
            <a:off x="6414311" y="1711953"/>
            <a:ext cx="5764773" cy="4065430"/>
            <a:chOff x="4180115" y="1367759"/>
            <a:chExt cx="6727372" cy="4837098"/>
          </a:xfrm>
        </p:grpSpPr>
        <p:sp>
          <p:nvSpPr>
            <p:cNvPr id="72" name="菱形 71"/>
            <p:cNvSpPr/>
            <p:nvPr/>
          </p:nvSpPr>
          <p:spPr>
            <a:xfrm>
              <a:off x="4180115" y="1367759"/>
              <a:ext cx="6727372" cy="4837098"/>
            </a:xfrm>
            <a:prstGeom prst="diamond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3" name="任意形状 72"/>
            <p:cNvSpPr/>
            <p:nvPr/>
          </p:nvSpPr>
          <p:spPr>
            <a:xfrm>
              <a:off x="5124050" y="1930874"/>
              <a:ext cx="2340000" cy="1872000"/>
            </a:xfrm>
            <a:custGeom>
              <a:avLst/>
              <a:gdLst>
                <a:gd name="connsiteX0" fmla="*/ 0 w 1693454"/>
                <a:gd name="connsiteY0" fmla="*/ 282248 h 1693454"/>
                <a:gd name="connsiteX1" fmla="*/ 282248 w 1693454"/>
                <a:gd name="connsiteY1" fmla="*/ 0 h 1693454"/>
                <a:gd name="connsiteX2" fmla="*/ 1411206 w 1693454"/>
                <a:gd name="connsiteY2" fmla="*/ 0 h 1693454"/>
                <a:gd name="connsiteX3" fmla="*/ 1693454 w 1693454"/>
                <a:gd name="connsiteY3" fmla="*/ 282248 h 1693454"/>
                <a:gd name="connsiteX4" fmla="*/ 1693454 w 1693454"/>
                <a:gd name="connsiteY4" fmla="*/ 1411206 h 1693454"/>
                <a:gd name="connsiteX5" fmla="*/ 1411206 w 1693454"/>
                <a:gd name="connsiteY5" fmla="*/ 1693454 h 1693454"/>
                <a:gd name="connsiteX6" fmla="*/ 282248 w 1693454"/>
                <a:gd name="connsiteY6" fmla="*/ 1693454 h 1693454"/>
                <a:gd name="connsiteX7" fmla="*/ 0 w 1693454"/>
                <a:gd name="connsiteY7" fmla="*/ 1411206 h 1693454"/>
                <a:gd name="connsiteX8" fmla="*/ 0 w 1693454"/>
                <a:gd name="connsiteY8" fmla="*/ 282248 h 169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54" h="1693454">
                  <a:moveTo>
                    <a:pt x="0" y="282248"/>
                  </a:moveTo>
                  <a:cubicBezTo>
                    <a:pt x="0" y="126367"/>
                    <a:pt x="126367" y="0"/>
                    <a:pt x="282248" y="0"/>
                  </a:cubicBezTo>
                  <a:lnTo>
                    <a:pt x="1411206" y="0"/>
                  </a:lnTo>
                  <a:cubicBezTo>
                    <a:pt x="1567087" y="0"/>
                    <a:pt x="1693454" y="126367"/>
                    <a:pt x="1693454" y="282248"/>
                  </a:cubicBezTo>
                  <a:lnTo>
                    <a:pt x="1693454" y="1411206"/>
                  </a:lnTo>
                  <a:cubicBezTo>
                    <a:pt x="1693454" y="1567087"/>
                    <a:pt x="1567087" y="1693454"/>
                    <a:pt x="1411206" y="1693454"/>
                  </a:cubicBezTo>
                  <a:lnTo>
                    <a:pt x="282248" y="1693454"/>
                  </a:lnTo>
                  <a:cubicBezTo>
                    <a:pt x="126367" y="1693454"/>
                    <a:pt x="0" y="1567087"/>
                    <a:pt x="0" y="1411206"/>
                  </a:cubicBezTo>
                  <a:lnTo>
                    <a:pt x="0" y="282248"/>
                  </a:lnTo>
                  <a:close/>
                </a:path>
              </a:pathLst>
            </a:custGeom>
            <a:solidFill>
              <a:srgbClr val="38A884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8878" tIns="238878" rIns="238878" bIns="238878" numCol="1" spcCol="1270" anchor="ctr" anchorCtr="0">
              <a:noAutofit/>
            </a:bodyPr>
            <a:lstStyle/>
            <a:p>
              <a:pPr lvl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b="1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业务反欺诈</a:t>
              </a:r>
              <a:endParaRPr lang="zh-CN" altLang="en-US" sz="2400" b="1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4" name="任意形状 73"/>
            <p:cNvSpPr/>
            <p:nvPr/>
          </p:nvSpPr>
          <p:spPr>
            <a:xfrm>
              <a:off x="7633566" y="1930874"/>
              <a:ext cx="2340000" cy="1872000"/>
            </a:xfrm>
            <a:custGeom>
              <a:avLst/>
              <a:gdLst>
                <a:gd name="connsiteX0" fmla="*/ 0 w 1693454"/>
                <a:gd name="connsiteY0" fmla="*/ 282248 h 1693454"/>
                <a:gd name="connsiteX1" fmla="*/ 282248 w 1693454"/>
                <a:gd name="connsiteY1" fmla="*/ 0 h 1693454"/>
                <a:gd name="connsiteX2" fmla="*/ 1411206 w 1693454"/>
                <a:gd name="connsiteY2" fmla="*/ 0 h 1693454"/>
                <a:gd name="connsiteX3" fmla="*/ 1693454 w 1693454"/>
                <a:gd name="connsiteY3" fmla="*/ 282248 h 1693454"/>
                <a:gd name="connsiteX4" fmla="*/ 1693454 w 1693454"/>
                <a:gd name="connsiteY4" fmla="*/ 1411206 h 1693454"/>
                <a:gd name="connsiteX5" fmla="*/ 1411206 w 1693454"/>
                <a:gd name="connsiteY5" fmla="*/ 1693454 h 1693454"/>
                <a:gd name="connsiteX6" fmla="*/ 282248 w 1693454"/>
                <a:gd name="connsiteY6" fmla="*/ 1693454 h 1693454"/>
                <a:gd name="connsiteX7" fmla="*/ 0 w 1693454"/>
                <a:gd name="connsiteY7" fmla="*/ 1411206 h 1693454"/>
                <a:gd name="connsiteX8" fmla="*/ 0 w 1693454"/>
                <a:gd name="connsiteY8" fmla="*/ 282248 h 169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54" h="1693454">
                  <a:moveTo>
                    <a:pt x="0" y="282248"/>
                  </a:moveTo>
                  <a:cubicBezTo>
                    <a:pt x="0" y="126367"/>
                    <a:pt x="126367" y="0"/>
                    <a:pt x="282248" y="0"/>
                  </a:cubicBezTo>
                  <a:lnTo>
                    <a:pt x="1411206" y="0"/>
                  </a:lnTo>
                  <a:cubicBezTo>
                    <a:pt x="1567087" y="0"/>
                    <a:pt x="1693454" y="126367"/>
                    <a:pt x="1693454" y="282248"/>
                  </a:cubicBezTo>
                  <a:lnTo>
                    <a:pt x="1693454" y="1411206"/>
                  </a:lnTo>
                  <a:cubicBezTo>
                    <a:pt x="1693454" y="1567087"/>
                    <a:pt x="1567087" y="1693454"/>
                    <a:pt x="1411206" y="1693454"/>
                  </a:cubicBezTo>
                  <a:lnTo>
                    <a:pt x="282248" y="1693454"/>
                  </a:lnTo>
                  <a:cubicBezTo>
                    <a:pt x="126367" y="1693454"/>
                    <a:pt x="0" y="1567087"/>
                    <a:pt x="0" y="1411206"/>
                  </a:cubicBezTo>
                  <a:lnTo>
                    <a:pt x="0" y="282248"/>
                  </a:lnTo>
                  <a:close/>
                </a:path>
              </a:pathLst>
            </a:custGeom>
            <a:solidFill>
              <a:srgbClr val="38A884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8878" tIns="238878" rIns="238878" bIns="238878" numCol="1" spcCol="1270" anchor="ctr" anchorCtr="0">
              <a:noAutofit/>
            </a:bodyPr>
            <a:lstStyle/>
            <a:p>
              <a:pPr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b="1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安全测试</a:t>
              </a:r>
              <a:endParaRPr lang="zh-CN" altLang="en-US" sz="24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5" name="任意形状 74"/>
            <p:cNvSpPr/>
            <p:nvPr/>
          </p:nvSpPr>
          <p:spPr>
            <a:xfrm>
              <a:off x="5124050" y="4015849"/>
              <a:ext cx="2340000" cy="1872000"/>
            </a:xfrm>
            <a:custGeom>
              <a:avLst/>
              <a:gdLst>
                <a:gd name="connsiteX0" fmla="*/ 0 w 1693454"/>
                <a:gd name="connsiteY0" fmla="*/ 282248 h 1693454"/>
                <a:gd name="connsiteX1" fmla="*/ 282248 w 1693454"/>
                <a:gd name="connsiteY1" fmla="*/ 0 h 1693454"/>
                <a:gd name="connsiteX2" fmla="*/ 1411206 w 1693454"/>
                <a:gd name="connsiteY2" fmla="*/ 0 h 1693454"/>
                <a:gd name="connsiteX3" fmla="*/ 1693454 w 1693454"/>
                <a:gd name="connsiteY3" fmla="*/ 282248 h 1693454"/>
                <a:gd name="connsiteX4" fmla="*/ 1693454 w 1693454"/>
                <a:gd name="connsiteY4" fmla="*/ 1411206 h 1693454"/>
                <a:gd name="connsiteX5" fmla="*/ 1411206 w 1693454"/>
                <a:gd name="connsiteY5" fmla="*/ 1693454 h 1693454"/>
                <a:gd name="connsiteX6" fmla="*/ 282248 w 1693454"/>
                <a:gd name="connsiteY6" fmla="*/ 1693454 h 1693454"/>
                <a:gd name="connsiteX7" fmla="*/ 0 w 1693454"/>
                <a:gd name="connsiteY7" fmla="*/ 1411206 h 1693454"/>
                <a:gd name="connsiteX8" fmla="*/ 0 w 1693454"/>
                <a:gd name="connsiteY8" fmla="*/ 282248 h 169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54" h="1693454">
                  <a:moveTo>
                    <a:pt x="0" y="282248"/>
                  </a:moveTo>
                  <a:cubicBezTo>
                    <a:pt x="0" y="126367"/>
                    <a:pt x="126367" y="0"/>
                    <a:pt x="282248" y="0"/>
                  </a:cubicBezTo>
                  <a:lnTo>
                    <a:pt x="1411206" y="0"/>
                  </a:lnTo>
                  <a:cubicBezTo>
                    <a:pt x="1567087" y="0"/>
                    <a:pt x="1693454" y="126367"/>
                    <a:pt x="1693454" y="282248"/>
                  </a:cubicBezTo>
                  <a:lnTo>
                    <a:pt x="1693454" y="1411206"/>
                  </a:lnTo>
                  <a:cubicBezTo>
                    <a:pt x="1693454" y="1567087"/>
                    <a:pt x="1567087" y="1693454"/>
                    <a:pt x="1411206" y="1693454"/>
                  </a:cubicBezTo>
                  <a:lnTo>
                    <a:pt x="282248" y="1693454"/>
                  </a:lnTo>
                  <a:cubicBezTo>
                    <a:pt x="126367" y="1693454"/>
                    <a:pt x="0" y="1567087"/>
                    <a:pt x="0" y="1411206"/>
                  </a:cubicBezTo>
                  <a:lnTo>
                    <a:pt x="0" y="282248"/>
                  </a:lnTo>
                  <a:close/>
                </a:path>
              </a:pathLst>
            </a:custGeom>
            <a:solidFill>
              <a:srgbClr val="38A884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8878" tIns="238878" rIns="238878" bIns="238878" numCol="1" spcCol="1270" anchor="ctr" anchorCtr="0">
              <a:noAutofit/>
            </a:bodyPr>
            <a:lstStyle/>
            <a:p>
              <a:pPr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b="1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安全合规</a:t>
              </a:r>
              <a:endParaRPr lang="zh-CN" altLang="en-US" sz="24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6" name="任意形状 75"/>
            <p:cNvSpPr/>
            <p:nvPr/>
          </p:nvSpPr>
          <p:spPr>
            <a:xfrm>
              <a:off x="7633566" y="4015849"/>
              <a:ext cx="2340000" cy="1872000"/>
            </a:xfrm>
            <a:custGeom>
              <a:avLst/>
              <a:gdLst>
                <a:gd name="connsiteX0" fmla="*/ 0 w 1693454"/>
                <a:gd name="connsiteY0" fmla="*/ 282248 h 1693454"/>
                <a:gd name="connsiteX1" fmla="*/ 282248 w 1693454"/>
                <a:gd name="connsiteY1" fmla="*/ 0 h 1693454"/>
                <a:gd name="connsiteX2" fmla="*/ 1411206 w 1693454"/>
                <a:gd name="connsiteY2" fmla="*/ 0 h 1693454"/>
                <a:gd name="connsiteX3" fmla="*/ 1693454 w 1693454"/>
                <a:gd name="connsiteY3" fmla="*/ 282248 h 1693454"/>
                <a:gd name="connsiteX4" fmla="*/ 1693454 w 1693454"/>
                <a:gd name="connsiteY4" fmla="*/ 1411206 h 1693454"/>
                <a:gd name="connsiteX5" fmla="*/ 1411206 w 1693454"/>
                <a:gd name="connsiteY5" fmla="*/ 1693454 h 1693454"/>
                <a:gd name="connsiteX6" fmla="*/ 282248 w 1693454"/>
                <a:gd name="connsiteY6" fmla="*/ 1693454 h 1693454"/>
                <a:gd name="connsiteX7" fmla="*/ 0 w 1693454"/>
                <a:gd name="connsiteY7" fmla="*/ 1411206 h 1693454"/>
                <a:gd name="connsiteX8" fmla="*/ 0 w 1693454"/>
                <a:gd name="connsiteY8" fmla="*/ 282248 h 169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54" h="1693454">
                  <a:moveTo>
                    <a:pt x="0" y="282248"/>
                  </a:moveTo>
                  <a:cubicBezTo>
                    <a:pt x="0" y="126367"/>
                    <a:pt x="126367" y="0"/>
                    <a:pt x="282248" y="0"/>
                  </a:cubicBezTo>
                  <a:lnTo>
                    <a:pt x="1411206" y="0"/>
                  </a:lnTo>
                  <a:cubicBezTo>
                    <a:pt x="1567087" y="0"/>
                    <a:pt x="1693454" y="126367"/>
                    <a:pt x="1693454" y="282248"/>
                  </a:cubicBezTo>
                  <a:lnTo>
                    <a:pt x="1693454" y="1411206"/>
                  </a:lnTo>
                  <a:cubicBezTo>
                    <a:pt x="1693454" y="1567087"/>
                    <a:pt x="1567087" y="1693454"/>
                    <a:pt x="1411206" y="1693454"/>
                  </a:cubicBezTo>
                  <a:lnTo>
                    <a:pt x="282248" y="1693454"/>
                  </a:lnTo>
                  <a:cubicBezTo>
                    <a:pt x="126367" y="1693454"/>
                    <a:pt x="0" y="1567087"/>
                    <a:pt x="0" y="1411206"/>
                  </a:cubicBezTo>
                  <a:lnTo>
                    <a:pt x="0" y="282248"/>
                  </a:lnTo>
                  <a:close/>
                </a:path>
              </a:pathLst>
            </a:custGeom>
            <a:solidFill>
              <a:srgbClr val="38A884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8878" tIns="238878" rIns="238878" bIns="238878" numCol="1" spcCol="1270" anchor="ctr" anchorCtr="0">
              <a:noAutofit/>
            </a:bodyPr>
            <a:lstStyle/>
            <a:p>
              <a:pPr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400" b="1" dirty="0" smtClean="0">
                  <a:latin typeface="Microsoft YaHei" charset="-122"/>
                  <a:ea typeface="Microsoft YaHei" charset="-122"/>
                  <a:cs typeface="Microsoft YaHei" charset="-122"/>
                </a:rPr>
                <a:t>SRC</a:t>
              </a:r>
              <a:endParaRPr lang="zh-CN" altLang="en-US" sz="24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79" name="矩形 78"/>
          <p:cNvSpPr/>
          <p:nvPr/>
        </p:nvSpPr>
        <p:spPr>
          <a:xfrm>
            <a:off x="541289" y="1809228"/>
            <a:ext cx="8060843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89" y="1809228"/>
            <a:ext cx="5834112" cy="3463163"/>
          </a:xfrm>
          <a:prstGeom prst="rect">
            <a:avLst/>
          </a:prstGeom>
        </p:spPr>
      </p:pic>
      <p:sp>
        <p:nvSpPr>
          <p:cNvPr id="12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点融网信息安全团队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440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744508"/>
            <a:ext cx="12187782" cy="764356"/>
          </a:xfrm>
          <a:prstGeom prst="rect">
            <a:avLst/>
          </a:prstGeom>
        </p:spPr>
        <p:txBody>
          <a:bodyPr/>
          <a:lstStyle/>
          <a:p>
            <a:pPr algn="ctr" defTabSz="1219139">
              <a:lnSpc>
                <a:spcPts val="5000"/>
              </a:lnSpc>
              <a:spcBef>
                <a:spcPct val="0"/>
              </a:spcBef>
              <a:defRPr/>
            </a:pPr>
            <a:r>
              <a:rPr lang="en-US" altLang="zh-CN" sz="4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itchFamily="34" charset="-122"/>
              </a:rPr>
              <a:t>Thanks!</a:t>
            </a:r>
            <a:endParaRPr lang="en-US" sz="4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085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96" y="961122"/>
            <a:ext cx="4779688" cy="5475537"/>
          </a:xfrm>
          <a:prstGeom prst="rect">
            <a:avLst/>
          </a:prstGeom>
        </p:spPr>
      </p:pic>
      <p:sp>
        <p:nvSpPr>
          <p:cNvPr id="8" name="Shape 121"/>
          <p:cNvSpPr/>
          <p:nvPr/>
        </p:nvSpPr>
        <p:spPr>
          <a:xfrm>
            <a:off x="5486204" y="1885672"/>
            <a:ext cx="6329558" cy="3103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3000" dirty="0" smtClean="0"/>
              <a:t>他们（新闻工作者）是</a:t>
            </a:r>
            <a:r>
              <a:rPr lang="zh-CN" altLang="en-US" sz="3000" dirty="0"/>
              <a:t>社会这条大船上的</a:t>
            </a:r>
            <a:r>
              <a:rPr lang="zh-CN" altLang="en-US" sz="2800" dirty="0"/>
              <a:t>“瞭望者”</a:t>
            </a:r>
            <a:r>
              <a:rPr lang="zh-CN" altLang="en-US" sz="3000" dirty="0"/>
              <a:t>，瞭望的对象则是各种不利於大船顺利行驶的事物</a:t>
            </a:r>
            <a:r>
              <a:rPr lang="zh-CN" altLang="en-US" sz="3000" dirty="0" smtClean="0"/>
              <a:t>。</a:t>
            </a:r>
            <a:endParaRPr lang="zh-CN" altLang="en-US" sz="3000" dirty="0"/>
          </a:p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lang="en-US" altLang="zh-CN" sz="3000" dirty="0" smtClean="0"/>
          </a:p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altLang="zh-CN" sz="3000" dirty="0" smtClean="0"/>
              <a:t>--</a:t>
            </a:r>
            <a:r>
              <a:rPr lang="zh-CN" altLang="en-US" sz="3000" dirty="0" smtClean="0"/>
              <a:t>普利策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137299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 34"/>
          <p:cNvGrpSpPr/>
          <p:nvPr/>
        </p:nvGrpSpPr>
        <p:grpSpPr>
          <a:xfrm>
            <a:off x="3900640" y="1550867"/>
            <a:ext cx="7916131" cy="5034914"/>
            <a:chOff x="2687828" y="1761957"/>
            <a:chExt cx="7141973" cy="4481685"/>
          </a:xfrm>
        </p:grpSpPr>
        <p:pic>
          <p:nvPicPr>
            <p:cNvPr id="20" name="Picture 2" descr="H:\irene yin\20160630lendit发布会\SOUL的PPT\we are everywhere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687828" y="1761957"/>
              <a:ext cx="7141973" cy="4481685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1" name="椭圆 20"/>
            <p:cNvSpPr/>
            <p:nvPr/>
          </p:nvSpPr>
          <p:spPr>
            <a:xfrm>
              <a:off x="3665081" y="4716899"/>
              <a:ext cx="1461276" cy="781773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b="1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6210853" y="4078791"/>
              <a:ext cx="808244" cy="420544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b="1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grpSp>
          <p:nvGrpSpPr>
            <p:cNvPr id="23" name="Group 44"/>
            <p:cNvGrpSpPr/>
            <p:nvPr/>
          </p:nvGrpSpPr>
          <p:grpSpPr>
            <a:xfrm>
              <a:off x="3943442" y="3166405"/>
              <a:ext cx="4369403" cy="1161867"/>
              <a:chOff x="-404732" y="4505301"/>
              <a:chExt cx="4979216" cy="1237418"/>
            </a:xfrm>
          </p:grpSpPr>
          <p:sp>
            <p:nvSpPr>
              <p:cNvPr id="24" name="TextBox 45"/>
              <p:cNvSpPr txBox="1"/>
              <p:nvPr/>
            </p:nvSpPr>
            <p:spPr>
              <a:xfrm flipH="1">
                <a:off x="1501297" y="4505301"/>
                <a:ext cx="768297" cy="359416"/>
              </a:xfrm>
              <a:prstGeom prst="ellipse">
                <a:avLst/>
              </a:prstGeom>
              <a:solidFill>
                <a:srgbClr val="38A884"/>
              </a:solidFill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chemeClr val="bg1"/>
                    </a:solidFill>
                    <a:latin typeface="Helvetica Neue"/>
                    <a:cs typeface="Helvetica Neue"/>
                  </a:rPr>
                  <a:t>$7bn</a:t>
                </a:r>
                <a:endParaRPr lang="en-US" sz="1600" b="1" dirty="0">
                  <a:solidFill>
                    <a:schemeClr val="bg1"/>
                  </a:solidFill>
                  <a:latin typeface="Helvetica Neue"/>
                  <a:cs typeface="Helvetica Neue"/>
                </a:endParaRPr>
              </a:p>
            </p:txBody>
          </p:sp>
          <p:sp>
            <p:nvSpPr>
              <p:cNvPr id="25" name="TextBox 46"/>
              <p:cNvSpPr txBox="1"/>
              <p:nvPr/>
            </p:nvSpPr>
            <p:spPr>
              <a:xfrm flipH="1">
                <a:off x="3518076" y="5257492"/>
                <a:ext cx="1056408" cy="485227"/>
              </a:xfrm>
              <a:prstGeom prst="ellipse">
                <a:avLst/>
              </a:prstGeom>
              <a:solidFill>
                <a:srgbClr val="38A884"/>
              </a:solidFill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chemeClr val="bg1"/>
                    </a:solidFill>
                    <a:latin typeface="Helvetica Neue"/>
                    <a:cs typeface="Helvetica Neue"/>
                  </a:rPr>
                  <a:t>$73.8bn</a:t>
                </a:r>
                <a:endParaRPr lang="en-US" sz="1600" b="1" dirty="0">
                  <a:solidFill>
                    <a:schemeClr val="bg1"/>
                  </a:solidFill>
                  <a:latin typeface="Helvetica Neue"/>
                  <a:cs typeface="Helvetica Neue"/>
                </a:endParaRPr>
              </a:p>
            </p:txBody>
          </p:sp>
          <p:sp>
            <p:nvSpPr>
              <p:cNvPr id="26" name="TextBox 47"/>
              <p:cNvSpPr txBox="1"/>
              <p:nvPr/>
            </p:nvSpPr>
            <p:spPr>
              <a:xfrm flipH="1">
                <a:off x="-404732" y="4993407"/>
                <a:ext cx="955447" cy="538376"/>
              </a:xfrm>
              <a:prstGeom prst="ellipse">
                <a:avLst/>
              </a:prstGeom>
              <a:solidFill>
                <a:srgbClr val="38A884"/>
              </a:solidFill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chemeClr val="bg1"/>
                    </a:solidFill>
                    <a:latin typeface="Helvetica Neue"/>
                    <a:cs typeface="Helvetica Neue"/>
                  </a:rPr>
                  <a:t>$36.7bn</a:t>
                </a:r>
                <a:endParaRPr lang="en-US" sz="1600" b="1" dirty="0">
                  <a:solidFill>
                    <a:schemeClr val="bg1"/>
                  </a:solidFill>
                  <a:latin typeface="Helvetica Neue"/>
                  <a:cs typeface="Helvetica Neue"/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720060" y="2213255"/>
            <a:ext cx="2391258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全球市场规模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04336" y="2779293"/>
            <a:ext cx="2085581" cy="1244202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$</a:t>
            </a:r>
            <a:r>
              <a:rPr lang="en-US" altLang="zh-CN" sz="2000" b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5.73bn</a:t>
            </a:r>
            <a:endParaRPr lang="en-US" altLang="zh-CN" sz="400" b="1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algn="ctr" defTabSz="1219170">
              <a:defRPr/>
            </a:pPr>
            <a:r>
              <a:rPr lang="en-US" altLang="zh-CN" sz="1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2013 Loan</a:t>
            </a:r>
            <a:endParaRPr lang="en-US" altLang="zh-CN" sz="1400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04336" y="4057246"/>
            <a:ext cx="2085581" cy="124402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solidFill>
                <a:schemeClr val="bg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82934" y="3925818"/>
            <a:ext cx="2528385" cy="1143277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1219170"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$</a:t>
            </a:r>
            <a:r>
              <a:rPr lang="en-US" altLang="zh-CN" sz="2000" b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117bn</a:t>
            </a:r>
            <a:endParaRPr lang="en-US" altLang="zh-CN" sz="400" b="1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algn="ctr" defTabSz="1219170">
              <a:defRPr/>
            </a:pPr>
            <a:r>
              <a:rPr lang="en-US" altLang="zh-CN" sz="14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2016 Loan Issuance</a:t>
            </a:r>
          </a:p>
          <a:p>
            <a:pPr algn="ctr" defTabSz="1219170">
              <a:defRPr/>
            </a:pPr>
            <a:endParaRPr lang="en-US" altLang="zh-CN" sz="2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1" name="直线连接符 30"/>
          <p:cNvCxnSpPr/>
          <p:nvPr/>
        </p:nvCxnSpPr>
        <p:spPr>
          <a:xfrm>
            <a:off x="804336" y="2914191"/>
            <a:ext cx="2169857" cy="0"/>
          </a:xfrm>
          <a:prstGeom prst="line">
            <a:avLst/>
          </a:prstGeom>
          <a:ln w="12700">
            <a:solidFill>
              <a:srgbClr val="309576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/>
          <p:nvPr/>
        </p:nvCxnSpPr>
        <p:spPr>
          <a:xfrm>
            <a:off x="804336" y="3877979"/>
            <a:ext cx="2169857" cy="0"/>
          </a:xfrm>
          <a:prstGeom prst="line">
            <a:avLst/>
          </a:prstGeom>
          <a:ln w="12700">
            <a:solidFill>
              <a:srgbClr val="309576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线连接符 32"/>
          <p:cNvCxnSpPr/>
          <p:nvPr/>
        </p:nvCxnSpPr>
        <p:spPr>
          <a:xfrm>
            <a:off x="804336" y="4841766"/>
            <a:ext cx="2169857" cy="0"/>
          </a:xfrm>
          <a:prstGeom prst="line">
            <a:avLst/>
          </a:prstGeom>
          <a:ln w="12700">
            <a:solidFill>
              <a:srgbClr val="309576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标题 1"/>
          <p:cNvSpPr txBox="1">
            <a:spLocks/>
          </p:cNvSpPr>
          <p:nvPr/>
        </p:nvSpPr>
        <p:spPr>
          <a:xfrm>
            <a:off x="541290" y="75640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互联网金融 </a:t>
            </a:r>
            <a:r>
              <a:rPr kumimoji="1" lang="mr-IN" altLang="zh-CN" sz="2800" b="1" dirty="0" smtClean="0">
                <a:solidFill>
                  <a:schemeClr val="bg1"/>
                </a:solidFill>
              </a:rPr>
              <a:t>–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 风口与浪尖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70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41290" y="756409"/>
            <a:ext cx="10972959" cy="70800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b="1" dirty="0">
                <a:solidFill>
                  <a:schemeClr val="bg1"/>
                </a:solidFill>
              </a:rPr>
              <a:t>互联网金融 </a:t>
            </a:r>
            <a:r>
              <a:rPr kumimoji="1" lang="mr-IN" altLang="zh-CN" sz="2800" b="1" dirty="0">
                <a:solidFill>
                  <a:schemeClr val="bg1"/>
                </a:solidFill>
              </a:rPr>
              <a:t>–</a:t>
            </a:r>
            <a:r>
              <a:rPr kumimoji="1" lang="zh-CN" altLang="en-US" sz="2800" b="1" dirty="0">
                <a:solidFill>
                  <a:schemeClr val="bg1"/>
                </a:solidFill>
              </a:rPr>
              <a:t> 风口与浪尖</a:t>
            </a:r>
          </a:p>
        </p:txBody>
      </p:sp>
      <p:sp>
        <p:nvSpPr>
          <p:cNvPr id="34" name="Rounded Rectangle 41"/>
          <p:cNvSpPr/>
          <p:nvPr/>
        </p:nvSpPr>
        <p:spPr>
          <a:xfrm>
            <a:off x="3910836" y="1647098"/>
            <a:ext cx="3960000" cy="1440000"/>
          </a:xfrm>
          <a:prstGeom prst="roundRect">
            <a:avLst>
              <a:gd name="adj" fmla="val 0"/>
            </a:avLst>
          </a:prstGeom>
          <a:solidFill>
            <a:schemeClr val="bg1">
              <a:alpha val="82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35" name="TextBox 42"/>
          <p:cNvSpPr txBox="1"/>
          <p:nvPr/>
        </p:nvSpPr>
        <p:spPr>
          <a:xfrm>
            <a:off x="3917426" y="1325910"/>
            <a:ext cx="331155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tx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存款占</a:t>
            </a:r>
            <a:r>
              <a:rPr kumimoji="0" lang="en-US" altLang="zh-CN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GDP</a:t>
            </a:r>
            <a:r>
              <a:rPr kumimoji="0" lang="zh-CN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的比例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36" name="Straight Connector 43"/>
          <p:cNvCxnSpPr/>
          <p:nvPr/>
        </p:nvCxnSpPr>
        <p:spPr>
          <a:xfrm>
            <a:off x="3918940" y="1631481"/>
            <a:ext cx="3960000" cy="0"/>
          </a:xfrm>
          <a:prstGeom prst="line">
            <a:avLst/>
          </a:prstGeom>
          <a:noFill/>
          <a:ln w="6350" cap="flat" cmpd="sng" algn="ctr">
            <a:solidFill>
              <a:srgbClr val="3E3A39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37" name="Group 44"/>
          <p:cNvGrpSpPr/>
          <p:nvPr/>
        </p:nvGrpSpPr>
        <p:grpSpPr>
          <a:xfrm>
            <a:off x="4428213" y="1746635"/>
            <a:ext cx="3044225" cy="1189974"/>
            <a:chOff x="491998" y="4115553"/>
            <a:chExt cx="3289236" cy="1285748"/>
          </a:xfrm>
        </p:grpSpPr>
        <p:cxnSp>
          <p:nvCxnSpPr>
            <p:cNvPr id="38" name="Straight Connector 45"/>
            <p:cNvCxnSpPr/>
            <p:nvPr>
              <p:custDataLst>
                <p:tags r:id="rId25"/>
              </p:custDataLst>
            </p:nvPr>
          </p:nvCxnSpPr>
          <p:spPr bwMode="gray">
            <a:xfrm>
              <a:off x="1813280" y="4293353"/>
              <a:ext cx="685800" cy="266700"/>
            </a:xfrm>
            <a:prstGeom prst="line">
              <a:avLst/>
            </a:prstGeom>
            <a:noFill/>
            <a:ln w="3175" cap="flat" cmpd="sng" algn="ctr">
              <a:solidFill>
                <a:srgbClr val="606060"/>
              </a:solidFill>
              <a:prstDash val="lgDash"/>
              <a:headEnd type="none"/>
              <a:tailEnd type="none"/>
            </a:ln>
            <a:effectLst/>
          </p:spPr>
        </p:cxnSp>
        <p:graphicFrame>
          <p:nvGraphicFramePr>
            <p:cNvPr id="39" name="Object 30"/>
            <p:cNvGraphicFramePr>
              <a:graphicFrameLocks/>
            </p:cNvGraphicFramePr>
            <p:nvPr>
              <p:custDataLst>
                <p:tags r:id="rId26"/>
              </p:custDataLst>
            </p:nvPr>
          </p:nvGraphicFramePr>
          <p:xfrm>
            <a:off x="491998" y="4177444"/>
            <a:ext cx="3289236" cy="104133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3"/>
            </a:graphicData>
          </a:graphic>
        </p:graphicFrame>
        <p:sp>
          <p:nvSpPr>
            <p:cNvPr id="40" name="Rectangle 47"/>
            <p:cNvSpPr/>
            <p:nvPr>
              <p:custDataLst>
                <p:tags r:id="rId27"/>
              </p:custDataLst>
            </p:nvPr>
          </p:nvSpPr>
          <p:spPr bwMode="gray">
            <a:xfrm>
              <a:off x="2772130" y="4382253"/>
              <a:ext cx="303213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25400" tIns="0" rIns="25400" bIns="0" rtlCol="0" anchor="b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E129A6D-ED66-4AB7-8803-EFC442C5D4C5}" type="datetime'''''''''''5''''''''''''''4'''''''''''''''''''''">
                <a:rPr kumimoji="0" lang="en-US" sz="105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54</a:t>
              </a:fld>
              <a:r>
                <a:rPr kumimoji="0" lang="en-GB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%</a:t>
              </a:r>
            </a:p>
          </p:txBody>
        </p:sp>
        <p:sp>
          <p:nvSpPr>
            <p:cNvPr id="41" name="Rectangle 48"/>
            <p:cNvSpPr/>
            <p:nvPr>
              <p:custDataLst>
                <p:tags r:id="rId28"/>
              </p:custDataLst>
            </p:nvPr>
          </p:nvSpPr>
          <p:spPr bwMode="gray">
            <a:xfrm>
              <a:off x="1233843" y="4115553"/>
              <a:ext cx="303213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25400" tIns="0" rIns="25400" bIns="0" rtlCol="0" anchor="b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32BA0BD3-E6C3-45D5-AC4D-5E03EB8CAAB4}" type="datetime'''''''''''''8''''''''''''''''''''''''0'''''''''''''''''''''''">
                <a:rPr kumimoji="0" lang="en-US" sz="105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80</a:t>
              </a:fld>
              <a:r>
                <a:rPr kumimoji="0" lang="en-GB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%</a:t>
              </a:r>
            </a:p>
          </p:txBody>
        </p:sp>
        <p:grpSp>
          <p:nvGrpSpPr>
            <p:cNvPr id="42" name="Group 49"/>
            <p:cNvGrpSpPr/>
            <p:nvPr/>
          </p:nvGrpSpPr>
          <p:grpSpPr>
            <a:xfrm>
              <a:off x="1133762" y="5213991"/>
              <a:ext cx="2033471" cy="187310"/>
              <a:chOff x="1125715" y="2791379"/>
              <a:chExt cx="2033471" cy="187310"/>
            </a:xfrm>
          </p:grpSpPr>
          <p:sp>
            <p:nvSpPr>
              <p:cNvPr id="43" name="Rectangle 50"/>
              <p:cNvSpPr/>
              <p:nvPr>
                <p:custDataLst>
                  <p:tags r:id="rId29"/>
                </p:custDataLst>
              </p:nvPr>
            </p:nvSpPr>
            <p:spPr bwMode="gray">
              <a:xfrm>
                <a:off x="2817401" y="2791379"/>
                <a:ext cx="341785" cy="171942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3"/>
                    </a:solidFill>
                    <a:prstDash val="solid"/>
                  </a14:hiddenLine>
                </a:ext>
              </a:extLst>
            </p:spPr>
            <p:txBody>
              <a:bodyPr wrap="square"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fld id="{61E5E394-2A8B-4AEF-9720-596CD45CBE98}" type="datetime'U''''''''''''''''''''''''''''''''''''S'''''''''">
                  <a:rPr kumimoji="0" lang="en-US" altLang="zh-CN" sz="1200" b="1" i="0" u="none" strike="noStrike" kern="0" cap="none" spc="0" normalizeH="0" baseline="0" noProof="0" smtClean="0">
                    <a:ln>
                      <a:noFill/>
                    </a:ln>
                    <a:effectLst/>
                    <a:uLnTx/>
                    <a:uFillTx/>
                    <a:latin typeface="Helvetica" pitchFamily="34" charset="0"/>
                    <a:ea typeface="微软雅黑" panose="020B0503020204020204" pitchFamily="34" charset="-122"/>
                    <a:cs typeface="Helvetica Neue Light"/>
                    <a:sym typeface="Helvetica"/>
                  </a:rPr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t>US</a:t>
                </a:fld>
                <a:endParaRPr kumimoji="0" lang="en-GB" altLang="zh-CN" sz="12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endParaRPr>
              </a:p>
            </p:txBody>
          </p:sp>
          <p:sp>
            <p:nvSpPr>
              <p:cNvPr id="44" name="Rectangle 51"/>
              <p:cNvSpPr/>
              <p:nvPr>
                <p:custDataLst>
                  <p:tags r:id="rId30"/>
                </p:custDataLst>
              </p:nvPr>
            </p:nvSpPr>
            <p:spPr bwMode="gray">
              <a:xfrm>
                <a:off x="1125715" y="2791379"/>
                <a:ext cx="618271" cy="1873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3"/>
                    </a:solidFill>
                    <a:prstDash val="solid"/>
                  </a14:hiddenLine>
                </a:ext>
              </a:extLst>
            </p:spPr>
            <p:txBody>
              <a:bodyPr wrap="square"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0" cap="none" spc="0" normalizeH="0" baseline="0" noProof="0" dirty="0" smtClean="0">
                    <a:ln>
                      <a:noFill/>
                    </a:ln>
                    <a:effectLst/>
                    <a:uLnTx/>
                    <a:uFillTx/>
                    <a:latin typeface="Helvetica" pitchFamily="34" charset="0"/>
                    <a:ea typeface="微软雅黑" panose="020B0503020204020204" pitchFamily="34" charset="-122"/>
                    <a:cs typeface="Helvetica Neue Light"/>
                    <a:sym typeface="Helvetica"/>
                  </a:rPr>
                  <a:t>CHINA</a:t>
                </a:r>
                <a:endParaRPr kumimoji="0" lang="en-GB" altLang="zh-CN" sz="12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endParaRPr>
              </a:p>
            </p:txBody>
          </p:sp>
        </p:grpSp>
      </p:grpSp>
      <p:sp>
        <p:nvSpPr>
          <p:cNvPr id="46" name="Rounded Rectangle 53"/>
          <p:cNvSpPr/>
          <p:nvPr/>
        </p:nvSpPr>
        <p:spPr>
          <a:xfrm>
            <a:off x="8007821" y="1661392"/>
            <a:ext cx="3960000" cy="1440000"/>
          </a:xfrm>
          <a:prstGeom prst="roundRect">
            <a:avLst>
              <a:gd name="adj" fmla="val 0"/>
            </a:avLst>
          </a:prstGeom>
          <a:solidFill>
            <a:schemeClr val="bg1">
              <a:alpha val="82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en-US" sz="1600" kern="0">
              <a:solidFill>
                <a:schemeClr val="bg1"/>
              </a:solidFill>
              <a:latin typeface="Calibri"/>
              <a:ea typeface=""/>
              <a:cs typeface=""/>
            </a:endParaRPr>
          </a:p>
        </p:txBody>
      </p:sp>
      <p:sp>
        <p:nvSpPr>
          <p:cNvPr id="47" name="TextBox 54"/>
          <p:cNvSpPr txBox="1"/>
          <p:nvPr/>
        </p:nvSpPr>
        <p:spPr>
          <a:xfrm>
            <a:off x="8000093" y="1325910"/>
            <a:ext cx="3296715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tx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个人投资者 </a:t>
            </a:r>
            <a:r>
              <a:rPr lang="en-US" altLang="zh-CN" sz="1600" kern="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vs</a:t>
            </a:r>
            <a:r>
              <a:rPr lang="zh-CN" altLang="en-US" sz="1600" kern="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机构投资者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48" name="Straight Connector 55"/>
          <p:cNvCxnSpPr/>
          <p:nvPr/>
        </p:nvCxnSpPr>
        <p:spPr>
          <a:xfrm>
            <a:off x="7973024" y="1631481"/>
            <a:ext cx="4003844" cy="0"/>
          </a:xfrm>
          <a:prstGeom prst="line">
            <a:avLst/>
          </a:prstGeom>
          <a:noFill/>
          <a:ln w="6350" cap="flat" cmpd="sng" algn="ctr">
            <a:solidFill>
              <a:srgbClr val="3E3A39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49" name="Group 56"/>
          <p:cNvGrpSpPr/>
          <p:nvPr/>
        </p:nvGrpSpPr>
        <p:grpSpPr>
          <a:xfrm>
            <a:off x="9300605" y="2844904"/>
            <a:ext cx="1507565" cy="141048"/>
            <a:chOff x="4768213" y="3474082"/>
            <a:chExt cx="1636230" cy="152400"/>
          </a:xfrm>
        </p:grpSpPr>
        <p:sp>
          <p:nvSpPr>
            <p:cNvPr id="58" name="Rectangle 65"/>
            <p:cNvSpPr/>
            <p:nvPr>
              <p:custDataLst>
                <p:tags r:id="rId21"/>
              </p:custDataLst>
            </p:nvPr>
          </p:nvSpPr>
          <p:spPr bwMode="auto">
            <a:xfrm>
              <a:off x="5864981" y="3483607"/>
              <a:ext cx="179387" cy="133350"/>
            </a:xfrm>
            <a:prstGeom prst="rect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59" name="Rectangle 66"/>
            <p:cNvSpPr/>
            <p:nvPr>
              <p:custDataLst>
                <p:tags r:id="rId22"/>
              </p:custDataLst>
            </p:nvPr>
          </p:nvSpPr>
          <p:spPr bwMode="auto">
            <a:xfrm>
              <a:off x="4768213" y="3483608"/>
              <a:ext cx="179387" cy="133350"/>
            </a:xfrm>
            <a:prstGeom prst="rect">
              <a:avLst/>
            </a:prstGeom>
            <a:solidFill>
              <a:srgbClr val="27A57D"/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60" name="Rectangle 67"/>
            <p:cNvSpPr/>
            <p:nvPr>
              <p:custDataLst>
                <p:tags r:id="rId23"/>
              </p:custDataLst>
            </p:nvPr>
          </p:nvSpPr>
          <p:spPr bwMode="gray">
            <a:xfrm>
              <a:off x="6072655" y="3474082"/>
              <a:ext cx="33178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Retail</a:t>
              </a:r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  <p:sp>
          <p:nvSpPr>
            <p:cNvPr id="61" name="Rectangle 68"/>
            <p:cNvSpPr/>
            <p:nvPr>
              <p:custDataLst>
                <p:tags r:id="rId24"/>
              </p:custDataLst>
            </p:nvPr>
          </p:nvSpPr>
          <p:spPr bwMode="gray">
            <a:xfrm>
              <a:off x="4980270" y="3474401"/>
              <a:ext cx="686149" cy="151763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Institutional</a:t>
              </a:r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</p:grpSp>
      <p:grpSp>
        <p:nvGrpSpPr>
          <p:cNvPr id="50" name="Group 57"/>
          <p:cNvGrpSpPr/>
          <p:nvPr/>
        </p:nvGrpSpPr>
        <p:grpSpPr>
          <a:xfrm>
            <a:off x="8669321" y="1744184"/>
            <a:ext cx="2768698" cy="985462"/>
            <a:chOff x="4680277" y="4156634"/>
            <a:chExt cx="3004996" cy="1064776"/>
          </a:xfrm>
        </p:grpSpPr>
        <p:sp>
          <p:nvSpPr>
            <p:cNvPr id="51" name="Rectangle 58"/>
            <p:cNvSpPr/>
            <p:nvPr>
              <p:custDataLst>
                <p:tags r:id="rId19"/>
              </p:custDataLst>
            </p:nvPr>
          </p:nvSpPr>
          <p:spPr bwMode="gray">
            <a:xfrm>
              <a:off x="6837941" y="5093936"/>
              <a:ext cx="320110" cy="127474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61E5E394-2A8B-4AEF-9720-596CD45CBE98}" type="datetime'U''''''''''''''''''''''''''''''''''''S'''''''''">
                <a:rPr kumimoji="0" lang="en-US" altLang="zh-CN" sz="120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US</a:t>
              </a:fld>
              <a:endParaRPr kumimoji="0" lang="en-GB" altLang="zh-CN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  <p:sp>
          <p:nvSpPr>
            <p:cNvPr id="52" name="Rectangle 59"/>
            <p:cNvSpPr/>
            <p:nvPr>
              <p:custDataLst>
                <p:tags r:id="rId20"/>
              </p:custDataLst>
            </p:nvPr>
          </p:nvSpPr>
          <p:spPr bwMode="gray">
            <a:xfrm>
              <a:off x="5268125" y="5087578"/>
              <a:ext cx="592119" cy="108051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t>CHINA</a:t>
              </a:r>
              <a:endParaRPr kumimoji="0" lang="en-GB" altLang="zh-CN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  <p:grpSp>
          <p:nvGrpSpPr>
            <p:cNvPr id="53" name="Group 60"/>
            <p:cNvGrpSpPr/>
            <p:nvPr/>
          </p:nvGrpSpPr>
          <p:grpSpPr>
            <a:xfrm>
              <a:off x="4680277" y="4156634"/>
              <a:ext cx="3004996" cy="904798"/>
              <a:chOff x="8239755" y="3975194"/>
              <a:chExt cx="3004996" cy="904798"/>
            </a:xfrm>
          </p:grpSpPr>
          <p:cxnSp>
            <p:nvCxnSpPr>
              <p:cNvPr id="54" name="Straight Connector 61"/>
              <p:cNvCxnSpPr/>
              <p:nvPr/>
            </p:nvCxnSpPr>
            <p:spPr bwMode="gray">
              <a:xfrm>
                <a:off x="9429862" y="4136924"/>
                <a:ext cx="603250" cy="546100"/>
              </a:xfrm>
              <a:prstGeom prst="line">
                <a:avLst/>
              </a:prstGeom>
              <a:noFill/>
              <a:ln w="3175" cap="flat" cmpd="sng" algn="ctr">
                <a:solidFill>
                  <a:srgbClr val="606060"/>
                </a:solidFill>
                <a:prstDash val="dash"/>
                <a:headEnd type="none"/>
                <a:tailEnd type="none"/>
              </a:ln>
              <a:effectLst/>
            </p:spPr>
          </p:cxnSp>
          <p:graphicFrame>
            <p:nvGraphicFramePr>
              <p:cNvPr id="55" name="Object 51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704125395"/>
                  </p:ext>
                </p:extLst>
              </p:nvPr>
            </p:nvGraphicFramePr>
            <p:xfrm>
              <a:off x="8239755" y="3975194"/>
              <a:ext cx="3004996" cy="87634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4"/>
              </a:graphicData>
            </a:graphic>
          </p:graphicFrame>
          <p:cxnSp>
            <p:nvCxnSpPr>
              <p:cNvPr id="56" name="Straight Connector 63"/>
              <p:cNvCxnSpPr/>
              <p:nvPr/>
            </p:nvCxnSpPr>
            <p:spPr>
              <a:xfrm>
                <a:off x="8337042" y="4799844"/>
                <a:ext cx="2857487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303030"/>
                </a:solidFill>
                <a:prstDash val="solid"/>
                <a:headEnd type="none"/>
                <a:tailEnd type="none"/>
              </a:ln>
              <a:effectLst/>
            </p:spPr>
          </p:cxnSp>
          <p:sp>
            <p:nvSpPr>
              <p:cNvPr id="57" name="TextBox 64"/>
              <p:cNvSpPr txBox="1"/>
              <p:nvPr/>
            </p:nvSpPr>
            <p:spPr>
              <a:xfrm>
                <a:off x="10257795" y="4613954"/>
                <a:ext cx="476231" cy="266038"/>
              </a:xfrm>
              <a:prstGeom prst="rect">
                <a:avLst/>
              </a:prstGeom>
              <a:solidFill>
                <a:srgbClr val="4F81BD">
                  <a:lumMod val="40000"/>
                  <a:lumOff val="60000"/>
                </a:srgbClr>
              </a:solidFill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dirty="0" smtClean="0">
                    <a:ln>
                      <a:noFill/>
                    </a:ln>
                    <a:effectLst/>
                    <a:uLnTx/>
                    <a:uFillTx/>
                  </a:rPr>
                  <a:t>10%</a:t>
                </a:r>
              </a:p>
            </p:txBody>
          </p:sp>
        </p:grpSp>
      </p:grpSp>
      <p:sp>
        <p:nvSpPr>
          <p:cNvPr id="62" name="Rounded Rectangle 132"/>
          <p:cNvSpPr/>
          <p:nvPr/>
        </p:nvSpPr>
        <p:spPr>
          <a:xfrm>
            <a:off x="3910836" y="3198869"/>
            <a:ext cx="8056984" cy="540000"/>
          </a:xfrm>
          <a:prstGeom prst="roundRect">
            <a:avLst>
              <a:gd name="adj" fmla="val 6949"/>
            </a:avLst>
          </a:prstGeom>
          <a:solidFill>
            <a:srgbClr val="38A884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39800" eaLnBrk="1" fontAlgn="base" latinLnBrk="0" hangingPunct="1">
              <a:lnSpc>
                <a:spcPts val="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Segoe UI" panose="020B0502040204020203" pitchFamily="34" charset="0"/>
              </a:rPr>
              <a:t>￥</a:t>
            </a:r>
            <a:r>
              <a:rPr kumimoji="0" lang="en-GB" altLang="zh-CN" sz="4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47</a:t>
            </a:r>
            <a:r>
              <a:rPr kumimoji="0" lang="en-GB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TN</a:t>
            </a:r>
            <a:r>
              <a:rPr kumimoji="0" lang="zh-CN" altLang="en-US" sz="1600" b="0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 </a:t>
            </a:r>
            <a:r>
              <a:rPr kumimoji="0" lang="en-GB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 charset="0"/>
                <a:ea typeface="Helvetica Light" charset="0"/>
                <a:cs typeface="Helvetica Light" charset="0"/>
              </a:rPr>
              <a:t>Investable wealth</a:t>
            </a:r>
          </a:p>
        </p:txBody>
      </p:sp>
      <p:sp>
        <p:nvSpPr>
          <p:cNvPr id="130" name="Rounded Rectangle 132"/>
          <p:cNvSpPr/>
          <p:nvPr/>
        </p:nvSpPr>
        <p:spPr>
          <a:xfrm>
            <a:off x="3910836" y="5843349"/>
            <a:ext cx="8056984" cy="540000"/>
          </a:xfrm>
          <a:prstGeom prst="roundRect">
            <a:avLst>
              <a:gd name="adj" fmla="val 6949"/>
            </a:avLst>
          </a:prstGeom>
          <a:solidFill>
            <a:srgbClr val="38A884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39800" eaLnBrk="1" fontAlgn="base" latinLnBrk="0" hangingPunct="1">
              <a:lnSpc>
                <a:spcPts val="6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Segoe UI" panose="020B0502040204020203" pitchFamily="34" charset="0"/>
              </a:rPr>
              <a:t>￥</a:t>
            </a:r>
            <a:r>
              <a:rPr kumimoji="0" lang="en-GB" altLang="zh-CN" sz="4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22</a:t>
            </a:r>
            <a:r>
              <a:rPr kumimoji="0" lang="en-GB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TN</a:t>
            </a:r>
            <a:r>
              <a:rPr kumimoji="0" lang="zh-CN" altLang="en-US" sz="1600" b="0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pitchFamily="34" charset="0"/>
                <a:ea typeface="Arial Unicode MS" pitchFamily="34" charset="-128"/>
                <a:cs typeface="Helvetica Neue Light"/>
              </a:rPr>
              <a:t> </a:t>
            </a:r>
            <a:r>
              <a:rPr kumimoji="0" lang="en-GB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 charset="0"/>
                <a:ea typeface="Helvetica Light" charset="0"/>
                <a:cs typeface="Helvetica Light" charset="0"/>
              </a:rPr>
              <a:t>Financing Gap</a:t>
            </a:r>
          </a:p>
        </p:txBody>
      </p:sp>
      <p:sp>
        <p:nvSpPr>
          <p:cNvPr id="132" name="Rounded Rectangle 21"/>
          <p:cNvSpPr/>
          <p:nvPr/>
        </p:nvSpPr>
        <p:spPr>
          <a:xfrm>
            <a:off x="3925160" y="4321432"/>
            <a:ext cx="3960000" cy="1440000"/>
          </a:xfrm>
          <a:prstGeom prst="roundRect">
            <a:avLst>
              <a:gd name="adj" fmla="val 0"/>
            </a:avLst>
          </a:prstGeom>
          <a:solidFill>
            <a:schemeClr val="bg1">
              <a:alpha val="82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en-US" sz="1600" kern="0">
              <a:solidFill>
                <a:schemeClr val="bg1"/>
              </a:solidFill>
              <a:latin typeface="Calibri"/>
              <a:ea typeface=""/>
              <a:cs typeface=""/>
            </a:endParaRPr>
          </a:p>
        </p:txBody>
      </p:sp>
      <p:sp>
        <p:nvSpPr>
          <p:cNvPr id="133" name="TextBox 22"/>
          <p:cNvSpPr txBox="1"/>
          <p:nvPr/>
        </p:nvSpPr>
        <p:spPr>
          <a:xfrm>
            <a:off x="3939910" y="3997929"/>
            <a:ext cx="3294714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tx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直接融资 </a:t>
            </a:r>
            <a:r>
              <a:rPr kumimoji="0" lang="en-US" altLang="zh-CN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vs</a:t>
            </a:r>
            <a:r>
              <a:rPr kumimoji="0" lang="zh-CN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600" kern="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间接融资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34" name="Straight Connector 23"/>
          <p:cNvCxnSpPr/>
          <p:nvPr/>
        </p:nvCxnSpPr>
        <p:spPr>
          <a:xfrm>
            <a:off x="3933223" y="4305703"/>
            <a:ext cx="3960000" cy="0"/>
          </a:xfrm>
          <a:prstGeom prst="line">
            <a:avLst/>
          </a:prstGeom>
          <a:noFill/>
          <a:ln w="6350" cap="flat" cmpd="sng" algn="ctr">
            <a:solidFill>
              <a:srgbClr val="3E3A39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135" name="Group 24"/>
          <p:cNvGrpSpPr/>
          <p:nvPr/>
        </p:nvGrpSpPr>
        <p:grpSpPr>
          <a:xfrm>
            <a:off x="5313660" y="5556497"/>
            <a:ext cx="1915318" cy="161655"/>
            <a:chOff x="1409682" y="1320657"/>
            <a:chExt cx="1308100" cy="152400"/>
          </a:xfrm>
        </p:grpSpPr>
        <p:sp>
          <p:nvSpPr>
            <p:cNvPr id="142" name="Rectangle 31"/>
            <p:cNvSpPr/>
            <p:nvPr>
              <p:custDataLst>
                <p:tags r:id="rId15"/>
              </p:custDataLst>
            </p:nvPr>
          </p:nvSpPr>
          <p:spPr bwMode="auto">
            <a:xfrm>
              <a:off x="2128575" y="1320657"/>
              <a:ext cx="179387" cy="133350"/>
            </a:xfrm>
            <a:prstGeom prst="rect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143" name="Rectangle 32"/>
            <p:cNvSpPr/>
            <p:nvPr>
              <p:custDataLst>
                <p:tags r:id="rId16"/>
              </p:custDataLst>
            </p:nvPr>
          </p:nvSpPr>
          <p:spPr bwMode="auto">
            <a:xfrm>
              <a:off x="1409682" y="1320657"/>
              <a:ext cx="179387" cy="133350"/>
            </a:xfrm>
            <a:prstGeom prst="rect">
              <a:avLst/>
            </a:prstGeom>
            <a:solidFill>
              <a:srgbClr val="27A57D"/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144" name="Rectangle 33"/>
            <p:cNvSpPr/>
            <p:nvPr>
              <p:custDataLst>
                <p:tags r:id="rId17"/>
              </p:custDataLst>
            </p:nvPr>
          </p:nvSpPr>
          <p:spPr bwMode="gray">
            <a:xfrm>
              <a:off x="2385994" y="1320657"/>
              <a:ext cx="33178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B84EF4E2-CC4D-4C0B-97B8-FB261F781C9A}" type="datetime'''Di''r''''e''c''''t'''''''''''''''''''''''''''''">
                <a:rPr kumimoji="0" lang="en-US" sz="105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Direct</a:t>
              </a:fld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  <p:sp>
          <p:nvSpPr>
            <p:cNvPr id="145" name="Rectangle 34"/>
            <p:cNvSpPr/>
            <p:nvPr>
              <p:custDataLst>
                <p:tags r:id="rId18"/>
              </p:custDataLst>
            </p:nvPr>
          </p:nvSpPr>
          <p:spPr bwMode="gray">
            <a:xfrm>
              <a:off x="1639869" y="1320657"/>
              <a:ext cx="41433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9F2A340-E277-47FC-8952-698A4D6A44E6}" type="datetime'I''''''nd''''i''re''''c''''''t'''''''''''''''''''''''">
                <a:rPr kumimoji="0" lang="en-US" sz="105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Indirect</a:t>
              </a:fld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</p:grpSp>
      <p:grpSp>
        <p:nvGrpSpPr>
          <p:cNvPr id="136" name="Group 25"/>
          <p:cNvGrpSpPr/>
          <p:nvPr/>
        </p:nvGrpSpPr>
        <p:grpSpPr>
          <a:xfrm>
            <a:off x="4323519" y="4320833"/>
            <a:ext cx="3028747" cy="1198569"/>
            <a:chOff x="996177" y="1694926"/>
            <a:chExt cx="3289236" cy="1425543"/>
          </a:xfrm>
        </p:grpSpPr>
        <p:sp>
          <p:nvSpPr>
            <p:cNvPr id="137" name="Rectangle 26"/>
            <p:cNvSpPr/>
            <p:nvPr>
              <p:custDataLst>
                <p:tags r:id="rId10"/>
              </p:custDataLst>
            </p:nvPr>
          </p:nvSpPr>
          <p:spPr bwMode="gray">
            <a:xfrm>
              <a:off x="3363670" y="2958932"/>
              <a:ext cx="313762" cy="152012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61E5E394-2A8B-4AEF-9720-596CD45CBE98}" type="datetime'U''''''''''''''''''''''''''''''''''''S'''''''''">
                <a:rPr kumimoji="0" lang="en-US" sz="120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US</a:t>
              </a:fld>
              <a:endParaRPr kumimoji="0" lang="en-GB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  <p:sp>
          <p:nvSpPr>
            <p:cNvPr id="138" name="Rectangle 27"/>
            <p:cNvSpPr/>
            <p:nvPr>
              <p:custDataLst>
                <p:tags r:id="rId11"/>
              </p:custDataLst>
            </p:nvPr>
          </p:nvSpPr>
          <p:spPr bwMode="gray">
            <a:xfrm>
              <a:off x="1700560" y="2958932"/>
              <a:ext cx="671947" cy="161537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t>CHINA</a:t>
              </a:r>
              <a:endParaRPr kumimoji="0" lang="en-GB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  <p:cxnSp>
          <p:nvCxnSpPr>
            <p:cNvPr id="139" name="Straight Connector 28"/>
            <p:cNvCxnSpPr/>
            <p:nvPr>
              <p:custDataLst>
                <p:tags r:id="rId12"/>
              </p:custDataLst>
            </p:nvPr>
          </p:nvCxnSpPr>
          <p:spPr bwMode="gray">
            <a:xfrm flipV="1">
              <a:off x="2316314" y="1886869"/>
              <a:ext cx="685800" cy="533400"/>
            </a:xfrm>
            <a:prstGeom prst="line">
              <a:avLst/>
            </a:prstGeom>
            <a:noFill/>
            <a:ln w="3175" cap="flat" cmpd="sng" algn="ctr">
              <a:solidFill>
                <a:srgbClr val="606060"/>
              </a:solidFill>
              <a:prstDash val="lgDash"/>
              <a:headEnd type="none"/>
              <a:tailEnd type="none"/>
            </a:ln>
            <a:effectLst/>
          </p:spPr>
        </p:cxnSp>
        <p:graphicFrame>
          <p:nvGraphicFramePr>
            <p:cNvPr id="140" name="Object 60"/>
            <p:cNvGraphicFramePr>
              <a:graphicFrameLocks/>
            </p:cNvGraphicFramePr>
            <p:nvPr>
              <p:custDataLst>
                <p:tags r:id="rId13"/>
              </p:custDataLst>
              <p:extLst>
                <p:ext uri="{D42A27DB-BD31-4B8C-83A1-F6EECF244321}">
                  <p14:modId xmlns:p14="http://schemas.microsoft.com/office/powerpoint/2010/main" val="815966773"/>
                </p:ext>
              </p:extLst>
            </p:nvPr>
          </p:nvGraphicFramePr>
          <p:xfrm>
            <a:off x="996177" y="1694926"/>
            <a:ext cx="3289236" cy="126993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5"/>
            </a:graphicData>
          </a:graphic>
        </p:graphicFrame>
        <p:sp>
          <p:nvSpPr>
            <p:cNvPr id="141" name="Rectangle 30"/>
            <p:cNvSpPr/>
            <p:nvPr>
              <p:custDataLst>
                <p:tags r:id="rId14"/>
              </p:custDataLst>
            </p:nvPr>
          </p:nvSpPr>
          <p:spPr bwMode="gray">
            <a:xfrm>
              <a:off x="3278339" y="1712676"/>
              <a:ext cx="399093" cy="309668"/>
            </a:xfrm>
            <a:prstGeom prst="rect">
              <a:avLst/>
            </a:prstGeom>
            <a:solidFill>
              <a:srgbClr val="27A57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25400" tIns="0" rIns="2540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DA7D10B0-3434-4FDA-9118-5F149FEE5683}" type="datetime'0''''.''''''''''''''''1''''''''0'''''''">
                <a:rPr kumimoji="0" lang="en-US" sz="1050" b="1" i="0" u="none" strike="noStrike" kern="0" cap="none" spc="0" normalizeH="0" baseline="0" noProof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 Light"/>
                  <a:ea typeface="微软雅黑" panose="020B0503020204020204" pitchFamily="34" charset="-122"/>
                  <a:cs typeface="Helvetica Light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0.10</a:t>
              </a:fld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ea typeface="微软雅黑" panose="020B0503020204020204" pitchFamily="34" charset="-122"/>
                <a:cs typeface="Helvetica Light"/>
                <a:sym typeface="Helvetica"/>
              </a:endParaRPr>
            </a:p>
          </p:txBody>
        </p:sp>
      </p:grpSp>
      <p:sp>
        <p:nvSpPr>
          <p:cNvPr id="149" name="Rounded Rectangle 6"/>
          <p:cNvSpPr/>
          <p:nvPr/>
        </p:nvSpPr>
        <p:spPr>
          <a:xfrm>
            <a:off x="7975005" y="4321432"/>
            <a:ext cx="3960000" cy="1440000"/>
          </a:xfrm>
          <a:prstGeom prst="roundRect">
            <a:avLst>
              <a:gd name="adj" fmla="val 0"/>
            </a:avLst>
          </a:prstGeom>
          <a:solidFill>
            <a:sysClr val="window" lastClr="FFFFFF">
              <a:lumMod val="95000"/>
              <a:alpha val="82000"/>
            </a:sys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 smtClean="0">
              <a:ln>
                <a:noFill/>
              </a:ln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150" name="Group 7"/>
          <p:cNvGrpSpPr/>
          <p:nvPr/>
        </p:nvGrpSpPr>
        <p:grpSpPr>
          <a:xfrm>
            <a:off x="8105025" y="4290924"/>
            <a:ext cx="3764651" cy="1244210"/>
            <a:chOff x="7439368" y="3338632"/>
            <a:chExt cx="4038536" cy="1375200"/>
          </a:xfrm>
        </p:grpSpPr>
        <p:graphicFrame>
          <p:nvGraphicFramePr>
            <p:cNvPr id="160" name="Object 59"/>
            <p:cNvGraphicFramePr>
              <a:graphicFrameLocks/>
            </p:cNvGraphicFramePr>
            <p:nvPr>
              <p:custDataLst>
                <p:tags r:id="rId7"/>
              </p:custDataLst>
              <p:extLst>
                <p:ext uri="{D42A27DB-BD31-4B8C-83A1-F6EECF244321}">
                  <p14:modId xmlns:p14="http://schemas.microsoft.com/office/powerpoint/2010/main" val="7951291"/>
                </p:ext>
              </p:extLst>
            </p:nvPr>
          </p:nvGraphicFramePr>
          <p:xfrm>
            <a:off x="7439368" y="3338632"/>
            <a:ext cx="4038536" cy="117591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6"/>
            </a:graphicData>
          </a:graphic>
        </p:graphicFrame>
        <p:sp>
          <p:nvSpPr>
            <p:cNvPr id="161" name="Rectangle 18"/>
            <p:cNvSpPr/>
            <p:nvPr>
              <p:custDataLst>
                <p:tags r:id="rId8"/>
              </p:custDataLst>
            </p:nvPr>
          </p:nvSpPr>
          <p:spPr bwMode="gray">
            <a:xfrm>
              <a:off x="10331639" y="4530158"/>
              <a:ext cx="369343" cy="154531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61E5E394-2A8B-4AEF-9720-596CD45CBE98}" type="datetime'U''''''''''''''''''''''''''''''''''''S'''''''''">
                <a:rPr kumimoji="0" lang="en-US" sz="1200" b="1" i="0" u="none" strike="noStrike" kern="0" cap="none" spc="0" normalizeH="0" baseline="0" noProof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US</a:t>
              </a:fld>
              <a:endParaRPr kumimoji="0" lang="en-GB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  <p:sp>
          <p:nvSpPr>
            <p:cNvPr id="162" name="Rectangle 19"/>
            <p:cNvSpPr/>
            <p:nvPr>
              <p:custDataLst>
                <p:tags r:id="rId9"/>
              </p:custDataLst>
            </p:nvPr>
          </p:nvSpPr>
          <p:spPr bwMode="gray">
            <a:xfrm>
              <a:off x="8286648" y="4504838"/>
              <a:ext cx="577810" cy="208994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square"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Helvetica" pitchFamily="34" charset="0"/>
                  <a:ea typeface="微软雅黑" panose="020B0503020204020204" pitchFamily="34" charset="-122"/>
                  <a:cs typeface="Helvetica Neue Light"/>
                  <a:sym typeface="Helvetica"/>
                </a:rPr>
                <a:t>CHINA</a:t>
              </a:r>
              <a:endParaRPr kumimoji="0" lang="en-GB" sz="1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pitchFamily="34" charset="0"/>
                <a:ea typeface="微软雅黑" panose="020B0503020204020204" pitchFamily="34" charset="-122"/>
                <a:cs typeface="Helvetica Neue Light"/>
                <a:sym typeface="Helvetica"/>
              </a:endParaRPr>
            </a:p>
          </p:txBody>
        </p:sp>
      </p:grpSp>
      <p:grpSp>
        <p:nvGrpSpPr>
          <p:cNvPr id="151" name="Group 8"/>
          <p:cNvGrpSpPr/>
          <p:nvPr/>
        </p:nvGrpSpPr>
        <p:grpSpPr>
          <a:xfrm>
            <a:off x="9121756" y="5518922"/>
            <a:ext cx="1832178" cy="142065"/>
            <a:chOff x="8896865" y="1515192"/>
            <a:chExt cx="1965472" cy="152400"/>
          </a:xfrm>
        </p:grpSpPr>
        <p:sp>
          <p:nvSpPr>
            <p:cNvPr id="154" name="Rectangle 11"/>
            <p:cNvSpPr/>
            <p:nvPr>
              <p:custDataLst>
                <p:tags r:id="rId1"/>
              </p:custDataLst>
            </p:nvPr>
          </p:nvSpPr>
          <p:spPr bwMode="auto">
            <a:xfrm>
              <a:off x="10305296" y="1524717"/>
              <a:ext cx="179387" cy="133350"/>
            </a:xfrm>
            <a:prstGeom prst="rect">
              <a:avLst/>
            </a:prstGeom>
            <a:solidFill>
              <a:srgbClr val="F79646"/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155" name="Rectangle 12"/>
            <p:cNvSpPr/>
            <p:nvPr>
              <p:custDataLst>
                <p:tags r:id="rId2"/>
              </p:custDataLst>
            </p:nvPr>
          </p:nvSpPr>
          <p:spPr bwMode="auto">
            <a:xfrm>
              <a:off x="8896865" y="1524717"/>
              <a:ext cx="179387" cy="133350"/>
            </a:xfrm>
            <a:prstGeom prst="rect">
              <a:avLst/>
            </a:prstGeom>
            <a:solidFill>
              <a:srgbClr val="27A57D"/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1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"/>
              </a:endParaRPr>
            </a:p>
          </p:txBody>
        </p:sp>
        <p:sp>
          <p:nvSpPr>
            <p:cNvPr id="156" name="Rectangle 13"/>
            <p:cNvSpPr/>
            <p:nvPr>
              <p:custDataLst>
                <p:tags r:id="rId3"/>
              </p:custDataLst>
            </p:nvPr>
          </p:nvSpPr>
          <p:spPr bwMode="gray">
            <a:xfrm>
              <a:off x="9101384" y="1515192"/>
              <a:ext cx="33178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Small</a:t>
              </a:r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  <p:sp>
          <p:nvSpPr>
            <p:cNvPr id="157" name="Rectangle 14"/>
            <p:cNvSpPr/>
            <p:nvPr>
              <p:custDataLst>
                <p:tags r:id="rId4"/>
              </p:custDataLst>
            </p:nvPr>
          </p:nvSpPr>
          <p:spPr bwMode="gray">
            <a:xfrm>
              <a:off x="9471897" y="1524717"/>
              <a:ext cx="179388" cy="133350"/>
            </a:xfrm>
            <a:prstGeom prst="rect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 Neue Light"/>
                <a:ea typeface="微软雅黑" panose="020B0503020204020204" pitchFamily="34" charset="-122"/>
                <a:cs typeface="Helvetica Neue Light"/>
              </a:endParaRPr>
            </a:p>
          </p:txBody>
        </p:sp>
        <p:sp>
          <p:nvSpPr>
            <p:cNvPr id="158" name="Rectangle 15"/>
            <p:cNvSpPr/>
            <p:nvPr>
              <p:custDataLst>
                <p:tags r:id="rId5"/>
              </p:custDataLst>
            </p:nvPr>
          </p:nvSpPr>
          <p:spPr bwMode="gray">
            <a:xfrm>
              <a:off x="9690986" y="1515192"/>
              <a:ext cx="33178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Medium</a:t>
              </a:r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  <p:sp>
          <p:nvSpPr>
            <p:cNvPr id="159" name="Rectangle 16"/>
            <p:cNvSpPr/>
            <p:nvPr>
              <p:custDataLst>
                <p:tags r:id="rId6"/>
              </p:custDataLst>
            </p:nvPr>
          </p:nvSpPr>
          <p:spPr bwMode="gray">
            <a:xfrm>
              <a:off x="10530549" y="1515192"/>
              <a:ext cx="331788" cy="152400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3"/>
                  </a:solidFill>
                  <a:prstDash val="solid"/>
                </a14:hiddenLine>
              </a:ext>
            </a:extLst>
          </p:spPr>
          <p:txBody>
            <a:bodyPr wrap="none"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Helvetica"/>
                  <a:sym typeface="Helvetica"/>
                </a:rPr>
                <a:t>Large</a:t>
              </a:r>
              <a:endParaRPr kumimoji="0" lang="en-GB" sz="105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"/>
                <a:sym typeface="Helvetica"/>
              </a:endParaRPr>
            </a:p>
          </p:txBody>
        </p:sp>
      </p:grpSp>
      <p:sp>
        <p:nvSpPr>
          <p:cNvPr id="152" name="TextBox 9"/>
          <p:cNvSpPr txBox="1"/>
          <p:nvPr/>
        </p:nvSpPr>
        <p:spPr>
          <a:xfrm>
            <a:off x="7981642" y="3997928"/>
            <a:ext cx="3335420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tx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中小微企业的金融支持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53" name="Straight Connector 10"/>
          <p:cNvCxnSpPr/>
          <p:nvPr/>
        </p:nvCxnSpPr>
        <p:spPr>
          <a:xfrm>
            <a:off x="7954591" y="4305703"/>
            <a:ext cx="3960000" cy="0"/>
          </a:xfrm>
          <a:prstGeom prst="line">
            <a:avLst/>
          </a:prstGeom>
          <a:solidFill>
            <a:schemeClr val="bg1">
              <a:alpha val="82000"/>
            </a:schemeClr>
          </a:solidFill>
          <a:ln w="9525" cap="flat" cmpd="sng" algn="ctr">
            <a:noFill/>
            <a:prstDash val="solid"/>
          </a:ln>
          <a:effectLst/>
        </p:spPr>
      </p:cxnSp>
      <p:sp>
        <p:nvSpPr>
          <p:cNvPr id="148" name="TextBox 37"/>
          <p:cNvSpPr txBox="1"/>
          <p:nvPr/>
        </p:nvSpPr>
        <p:spPr>
          <a:xfrm>
            <a:off x="9446683" y="4370848"/>
            <a:ext cx="365538" cy="25391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tx2"/>
                </a:solidFill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elvetica" pitchFamily="34" charset="0"/>
                <a:cs typeface="Helvetica Neue"/>
              </a:rPr>
              <a:t>51%</a:t>
            </a:r>
            <a:endParaRPr kumimoji="0" lang="en-US" sz="1050" i="0" u="none" strike="noStrike" kern="0" cap="none" spc="0" normalizeH="0" baseline="30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elvetica" pitchFamily="34" charset="0"/>
              <a:cs typeface="Helvetica Neue"/>
            </a:endParaRPr>
          </a:p>
        </p:txBody>
      </p:sp>
      <p:sp>
        <p:nvSpPr>
          <p:cNvPr id="164" name="TextBox 6"/>
          <p:cNvSpPr txBox="1"/>
          <p:nvPr/>
        </p:nvSpPr>
        <p:spPr>
          <a:xfrm>
            <a:off x="657415" y="2970839"/>
            <a:ext cx="2845531" cy="1938992"/>
          </a:xfrm>
          <a:prstGeom prst="rect">
            <a:avLst/>
          </a:prstGeom>
          <a:noFill/>
          <a:ln w="19050">
            <a:noFill/>
          </a:ln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强烈的投资需求</a:t>
            </a:r>
            <a:endParaRPr lang="en-US" altLang="zh-CN" sz="20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薄弱的融资</a:t>
            </a:r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支持</a:t>
            </a:r>
            <a:endParaRPr lang="en-US" altLang="zh-CN" sz="20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消费理念转型</a:t>
            </a:r>
            <a:endParaRPr lang="en-US" altLang="zh-CN" sz="2000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</a:t>
            </a:r>
            <a:r>
              <a:rPr lang="zh-CN" altLang="en-US" sz="2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科技</a:t>
            </a:r>
            <a:r>
              <a:rPr lang="zh-CN" altLang="en-US" sz="2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的发展</a:t>
            </a:r>
            <a:endParaRPr lang="en-US" altLang="zh-CN" sz="2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7" name="矩形 166"/>
          <p:cNvSpPr/>
          <p:nvPr/>
        </p:nvSpPr>
        <p:spPr>
          <a:xfrm>
            <a:off x="435146" y="1580540"/>
            <a:ext cx="2952477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653006" y="2262709"/>
            <a:ext cx="2845531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中国的市场机遇</a:t>
            </a:r>
          </a:p>
        </p:txBody>
      </p:sp>
    </p:spTree>
    <p:extLst>
      <p:ext uri="{BB962C8B-B14F-4D97-AF65-F5344CB8AC3E}">
        <p14:creationId xmlns:p14="http://schemas.microsoft.com/office/powerpoint/2010/main" val="185458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541291" y="1810418"/>
            <a:ext cx="10972958" cy="56603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中国的互联网金融平台的一组数据</a:t>
            </a:r>
            <a:endParaRPr kumimoji="1" lang="zh-CN" altLang="en-US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82647" y="2643453"/>
            <a:ext cx="504512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互联网金融平台数累计</a:t>
            </a:r>
            <a:r>
              <a:rPr lang="cs-CZ" altLang="zh-CN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11173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互联网金融平台</a:t>
            </a: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活跃用户数</a:t>
            </a:r>
            <a:r>
              <a:rPr lang="hr-HR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6.27</a:t>
            </a:r>
            <a:r>
              <a:rPr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亿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互联网支付累计交易金额</a:t>
            </a:r>
            <a:r>
              <a:rPr lang="en-US" altLang="zh-CN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44</a:t>
            </a:r>
            <a:r>
              <a:rPr lang="zh-CN" altLang="en-US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万亿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网络借贷金额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万亿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互联网众筹金额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400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亿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238481" y="2599910"/>
            <a:ext cx="50451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运营中互联网金融平台数</a:t>
            </a:r>
            <a:r>
              <a:rPr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6928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涉嫌违规互联网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</a:t>
            </a: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平台数</a:t>
            </a:r>
            <a:r>
              <a:rPr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2420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漏洞数</a:t>
            </a:r>
            <a:r>
              <a:rPr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950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漏洞数</a:t>
            </a:r>
            <a:r>
              <a:rPr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150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互联网金融网站攻击</a:t>
            </a:r>
            <a:r>
              <a:rPr lang="en-US" altLang="zh-CN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75.8</a:t>
            </a:r>
            <a:r>
              <a:rPr lang="zh-CN" altLang="en-US" sz="2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万次</a:t>
            </a:r>
            <a:endParaRPr lang="en-US" altLang="zh-CN" sz="2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互联网金融仿冒网站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4320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受害人数 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7.5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万人</a:t>
            </a:r>
            <a:endParaRPr kumimoji="1" lang="en-US" altLang="zh-CN" sz="2400" b="1" dirty="0" smtClean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541290" y="75640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互联网金融 </a:t>
            </a:r>
            <a:r>
              <a:rPr kumimoji="1" lang="mr-IN" altLang="zh-CN" sz="2800" b="1" dirty="0" smtClean="0">
                <a:solidFill>
                  <a:schemeClr val="bg1"/>
                </a:solidFill>
              </a:rPr>
              <a:t>–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 风口与浪尖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7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 32"/>
          <p:cNvGrpSpPr/>
          <p:nvPr/>
        </p:nvGrpSpPr>
        <p:grpSpPr>
          <a:xfrm>
            <a:off x="3917475" y="1312924"/>
            <a:ext cx="7775769" cy="4846337"/>
            <a:chOff x="4253705" y="1312924"/>
            <a:chExt cx="7775769" cy="4846337"/>
          </a:xfrm>
          <a:gradFill flip="none" rotWithShape="1">
            <a:gsLst>
              <a:gs pos="0">
                <a:srgbClr val="38A884">
                  <a:tint val="66000"/>
                  <a:satMod val="160000"/>
                </a:srgbClr>
              </a:gs>
              <a:gs pos="50000">
                <a:srgbClr val="38A884">
                  <a:tint val="44500"/>
                  <a:satMod val="160000"/>
                </a:srgbClr>
              </a:gs>
              <a:gs pos="100000">
                <a:srgbClr val="38A884">
                  <a:tint val="23500"/>
                  <a:satMod val="160000"/>
                </a:srgbClr>
              </a:gs>
            </a:gsLst>
            <a:lin ang="2700000" scaled="1"/>
            <a:tileRect/>
          </a:gradFill>
        </p:grpSpPr>
        <p:sp>
          <p:nvSpPr>
            <p:cNvPr id="31" name="左箭头 30"/>
            <p:cNvSpPr/>
            <p:nvPr/>
          </p:nvSpPr>
          <p:spPr>
            <a:xfrm>
              <a:off x="4253705" y="1312924"/>
              <a:ext cx="894473" cy="1658263"/>
            </a:xfrm>
            <a:prstGeom prst="leftArrow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5148178" y="1729332"/>
              <a:ext cx="6881296" cy="442992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-671513" y="4814888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1600">
              <a:solidFill>
                <a:schemeClr val="bg1"/>
              </a:solidFill>
            </a:endParaRPr>
          </a:p>
        </p:txBody>
      </p:sp>
      <p:sp>
        <p:nvSpPr>
          <p:cNvPr id="7" name="任意形状 6"/>
          <p:cNvSpPr/>
          <p:nvPr/>
        </p:nvSpPr>
        <p:spPr>
          <a:xfrm>
            <a:off x="1306706" y="3719248"/>
            <a:ext cx="435128" cy="1658263"/>
          </a:xfrm>
          <a:custGeom>
            <a:avLst/>
            <a:gdLst>
              <a:gd name="connsiteX0" fmla="*/ 0 w 435128"/>
              <a:gd name="connsiteY0" fmla="*/ 0 h 1658263"/>
              <a:gd name="connsiteX1" fmla="*/ 217564 w 435128"/>
              <a:gd name="connsiteY1" fmla="*/ 0 h 1658263"/>
              <a:gd name="connsiteX2" fmla="*/ 217564 w 435128"/>
              <a:gd name="connsiteY2" fmla="*/ 1658263 h 1658263"/>
              <a:gd name="connsiteX3" fmla="*/ 435128 w 435128"/>
              <a:gd name="connsiteY3" fmla="*/ 1658263 h 165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128" h="1658263">
                <a:moveTo>
                  <a:pt x="0" y="0"/>
                </a:moveTo>
                <a:lnTo>
                  <a:pt x="217564" y="0"/>
                </a:lnTo>
                <a:lnTo>
                  <a:pt x="217564" y="1658263"/>
                </a:lnTo>
                <a:lnTo>
                  <a:pt x="435128" y="1658263"/>
                </a:lnTo>
              </a:path>
            </a:pathLst>
          </a:custGeom>
          <a:noFill/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7404" tIns="786271" rIns="187404" bIns="786272" numCol="1" spcCol="1270" anchor="ctr" anchorCtr="0">
            <a:noAutofit/>
          </a:bodyPr>
          <a:lstStyle/>
          <a:p>
            <a:pPr lvl="0" algn="ctr" defTabSz="266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00" kern="12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任意形状 7"/>
          <p:cNvSpPr/>
          <p:nvPr/>
        </p:nvSpPr>
        <p:spPr>
          <a:xfrm>
            <a:off x="1306706" y="3719248"/>
            <a:ext cx="435128" cy="829131"/>
          </a:xfrm>
          <a:custGeom>
            <a:avLst/>
            <a:gdLst>
              <a:gd name="connsiteX0" fmla="*/ 0 w 435128"/>
              <a:gd name="connsiteY0" fmla="*/ 0 h 829131"/>
              <a:gd name="connsiteX1" fmla="*/ 217564 w 435128"/>
              <a:gd name="connsiteY1" fmla="*/ 0 h 829131"/>
              <a:gd name="connsiteX2" fmla="*/ 217564 w 435128"/>
              <a:gd name="connsiteY2" fmla="*/ 829131 h 829131"/>
              <a:gd name="connsiteX3" fmla="*/ 435128 w 435128"/>
              <a:gd name="connsiteY3" fmla="*/ 829131 h 82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128" h="829131">
                <a:moveTo>
                  <a:pt x="0" y="0"/>
                </a:moveTo>
                <a:lnTo>
                  <a:pt x="217564" y="0"/>
                </a:lnTo>
                <a:lnTo>
                  <a:pt x="217564" y="829131"/>
                </a:lnTo>
                <a:lnTo>
                  <a:pt x="435128" y="829131"/>
                </a:lnTo>
              </a:path>
            </a:pathLst>
          </a:custGeom>
          <a:noFill/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6855" tIns="391156" rIns="206855" bIns="391157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" kern="12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任意形状 8"/>
          <p:cNvSpPr/>
          <p:nvPr/>
        </p:nvSpPr>
        <p:spPr>
          <a:xfrm>
            <a:off x="1306706" y="3673528"/>
            <a:ext cx="435128" cy="91440"/>
          </a:xfrm>
          <a:custGeom>
            <a:avLst/>
            <a:gdLst>
              <a:gd name="connsiteX0" fmla="*/ 0 w 435128"/>
              <a:gd name="connsiteY0" fmla="*/ 45720 h 91440"/>
              <a:gd name="connsiteX1" fmla="*/ 435128 w 435128"/>
              <a:gd name="connsiteY1" fmla="*/ 4572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35128" h="91440">
                <a:moveTo>
                  <a:pt x="0" y="45720"/>
                </a:moveTo>
                <a:lnTo>
                  <a:pt x="435128" y="45720"/>
                </a:lnTo>
              </a:path>
            </a:pathLst>
          </a:custGeom>
          <a:noFill/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9386" tIns="34841" rIns="219386" bIns="34843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" kern="12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任意形状 9"/>
          <p:cNvSpPr/>
          <p:nvPr/>
        </p:nvSpPr>
        <p:spPr>
          <a:xfrm>
            <a:off x="1306706" y="2890116"/>
            <a:ext cx="435128" cy="829131"/>
          </a:xfrm>
          <a:custGeom>
            <a:avLst/>
            <a:gdLst>
              <a:gd name="connsiteX0" fmla="*/ 0 w 435128"/>
              <a:gd name="connsiteY0" fmla="*/ 829131 h 829131"/>
              <a:gd name="connsiteX1" fmla="*/ 217564 w 435128"/>
              <a:gd name="connsiteY1" fmla="*/ 829131 h 829131"/>
              <a:gd name="connsiteX2" fmla="*/ 217564 w 435128"/>
              <a:gd name="connsiteY2" fmla="*/ 0 h 829131"/>
              <a:gd name="connsiteX3" fmla="*/ 435128 w 435128"/>
              <a:gd name="connsiteY3" fmla="*/ 0 h 82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128" h="829131">
                <a:moveTo>
                  <a:pt x="0" y="829131"/>
                </a:moveTo>
                <a:lnTo>
                  <a:pt x="217564" y="829131"/>
                </a:lnTo>
                <a:lnTo>
                  <a:pt x="217564" y="0"/>
                </a:lnTo>
                <a:lnTo>
                  <a:pt x="435128" y="0"/>
                </a:lnTo>
              </a:path>
            </a:pathLst>
          </a:custGeom>
          <a:noFill/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6855" tIns="391156" rIns="206855" bIns="391157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" kern="12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任意形状 10"/>
          <p:cNvSpPr/>
          <p:nvPr/>
        </p:nvSpPr>
        <p:spPr>
          <a:xfrm>
            <a:off x="1306706" y="2060984"/>
            <a:ext cx="435128" cy="1658263"/>
          </a:xfrm>
          <a:custGeom>
            <a:avLst/>
            <a:gdLst>
              <a:gd name="connsiteX0" fmla="*/ 0 w 435128"/>
              <a:gd name="connsiteY0" fmla="*/ 1658263 h 1658263"/>
              <a:gd name="connsiteX1" fmla="*/ 217564 w 435128"/>
              <a:gd name="connsiteY1" fmla="*/ 1658263 h 1658263"/>
              <a:gd name="connsiteX2" fmla="*/ 217564 w 435128"/>
              <a:gd name="connsiteY2" fmla="*/ 0 h 1658263"/>
              <a:gd name="connsiteX3" fmla="*/ 435128 w 435128"/>
              <a:gd name="connsiteY3" fmla="*/ 0 h 165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128" h="1658263">
                <a:moveTo>
                  <a:pt x="0" y="1658263"/>
                </a:moveTo>
                <a:lnTo>
                  <a:pt x="217564" y="1658263"/>
                </a:lnTo>
                <a:lnTo>
                  <a:pt x="217564" y="0"/>
                </a:lnTo>
                <a:lnTo>
                  <a:pt x="435128" y="0"/>
                </a:lnTo>
              </a:path>
            </a:pathLst>
          </a:custGeom>
          <a:noFill/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7404" tIns="786272" rIns="187404" bIns="786271" numCol="1" spcCol="1270" anchor="ctr" anchorCtr="0">
            <a:noAutofit/>
          </a:bodyPr>
          <a:lstStyle/>
          <a:p>
            <a:pPr lvl="0" algn="ctr" defTabSz="266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00" kern="120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任意形状 11"/>
          <p:cNvSpPr/>
          <p:nvPr/>
        </p:nvSpPr>
        <p:spPr>
          <a:xfrm rot="16200000">
            <a:off x="-770487" y="3387595"/>
            <a:ext cx="3491080" cy="663305"/>
          </a:xfrm>
          <a:custGeom>
            <a:avLst/>
            <a:gdLst>
              <a:gd name="connsiteX0" fmla="*/ 0 w 3491080"/>
              <a:gd name="connsiteY0" fmla="*/ 0 h 663305"/>
              <a:gd name="connsiteX1" fmla="*/ 3491080 w 3491080"/>
              <a:gd name="connsiteY1" fmla="*/ 0 h 663305"/>
              <a:gd name="connsiteX2" fmla="*/ 3491080 w 3491080"/>
              <a:gd name="connsiteY2" fmla="*/ 663305 h 663305"/>
              <a:gd name="connsiteX3" fmla="*/ 0 w 3491080"/>
              <a:gd name="connsiteY3" fmla="*/ 663305 h 663305"/>
              <a:gd name="connsiteX4" fmla="*/ 0 w 3491080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1080" h="663305">
                <a:moveTo>
                  <a:pt x="0" y="0"/>
                </a:moveTo>
                <a:lnTo>
                  <a:pt x="3491080" y="0"/>
                </a:lnTo>
                <a:lnTo>
                  <a:pt x="3491080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rgbClr val="38A88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eaVert" wrap="square" lIns="20954" tIns="20954" rIns="20955" bIns="20955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kern="1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金融服务五大成本</a:t>
            </a:r>
            <a:endParaRPr lang="zh-CN" altLang="en-US" sz="2800" b="1" kern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任意形状 12"/>
          <p:cNvSpPr/>
          <p:nvPr/>
        </p:nvSpPr>
        <p:spPr>
          <a:xfrm>
            <a:off x="1741834" y="1729332"/>
            <a:ext cx="2175641" cy="663305"/>
          </a:xfrm>
          <a:custGeom>
            <a:avLst/>
            <a:gdLst>
              <a:gd name="connsiteX0" fmla="*/ 0 w 2175641"/>
              <a:gd name="connsiteY0" fmla="*/ 0 h 663305"/>
              <a:gd name="connsiteX1" fmla="*/ 2175641 w 2175641"/>
              <a:gd name="connsiteY1" fmla="*/ 0 h 663305"/>
              <a:gd name="connsiteX2" fmla="*/ 2175641 w 2175641"/>
              <a:gd name="connsiteY2" fmla="*/ 663305 h 663305"/>
              <a:gd name="connsiteX3" fmla="*/ 0 w 2175641"/>
              <a:gd name="connsiteY3" fmla="*/ 663305 h 663305"/>
              <a:gd name="connsiteX4" fmla="*/ 0 w 2175641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5641" h="663305">
                <a:moveTo>
                  <a:pt x="0" y="0"/>
                </a:moveTo>
                <a:lnTo>
                  <a:pt x="2175641" y="0"/>
                </a:lnTo>
                <a:lnTo>
                  <a:pt x="2175641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rgbClr val="5FD3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6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获客成本</a:t>
            </a:r>
          </a:p>
        </p:txBody>
      </p:sp>
      <p:sp>
        <p:nvSpPr>
          <p:cNvPr id="14" name="任意形状 13"/>
          <p:cNvSpPr/>
          <p:nvPr/>
        </p:nvSpPr>
        <p:spPr>
          <a:xfrm>
            <a:off x="1741834" y="2558463"/>
            <a:ext cx="2175641" cy="663305"/>
          </a:xfrm>
          <a:custGeom>
            <a:avLst/>
            <a:gdLst>
              <a:gd name="connsiteX0" fmla="*/ 0 w 2175641"/>
              <a:gd name="connsiteY0" fmla="*/ 0 h 663305"/>
              <a:gd name="connsiteX1" fmla="*/ 2175641 w 2175641"/>
              <a:gd name="connsiteY1" fmla="*/ 0 h 663305"/>
              <a:gd name="connsiteX2" fmla="*/ 2175641 w 2175641"/>
              <a:gd name="connsiteY2" fmla="*/ 663305 h 663305"/>
              <a:gd name="connsiteX3" fmla="*/ 0 w 2175641"/>
              <a:gd name="connsiteY3" fmla="*/ 663305 h 663305"/>
              <a:gd name="connsiteX4" fmla="*/ 0 w 2175641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5641" h="663305">
                <a:moveTo>
                  <a:pt x="0" y="0"/>
                </a:moveTo>
                <a:lnTo>
                  <a:pt x="2175641" y="0"/>
                </a:lnTo>
                <a:lnTo>
                  <a:pt x="2175641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rgbClr val="5FD3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6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运营成本</a:t>
            </a:r>
          </a:p>
        </p:txBody>
      </p:sp>
      <p:sp>
        <p:nvSpPr>
          <p:cNvPr id="15" name="任意形状 14"/>
          <p:cNvSpPr/>
          <p:nvPr/>
        </p:nvSpPr>
        <p:spPr>
          <a:xfrm>
            <a:off x="1741834" y="3387595"/>
            <a:ext cx="2175641" cy="663305"/>
          </a:xfrm>
          <a:custGeom>
            <a:avLst/>
            <a:gdLst>
              <a:gd name="connsiteX0" fmla="*/ 0 w 2175641"/>
              <a:gd name="connsiteY0" fmla="*/ 0 h 663305"/>
              <a:gd name="connsiteX1" fmla="*/ 2175641 w 2175641"/>
              <a:gd name="connsiteY1" fmla="*/ 0 h 663305"/>
              <a:gd name="connsiteX2" fmla="*/ 2175641 w 2175641"/>
              <a:gd name="connsiteY2" fmla="*/ 663305 h 663305"/>
              <a:gd name="connsiteX3" fmla="*/ 0 w 2175641"/>
              <a:gd name="connsiteY3" fmla="*/ 663305 h 663305"/>
              <a:gd name="connsiteX4" fmla="*/ 0 w 2175641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5641" h="663305">
                <a:moveTo>
                  <a:pt x="0" y="0"/>
                </a:moveTo>
                <a:lnTo>
                  <a:pt x="2175641" y="0"/>
                </a:lnTo>
                <a:lnTo>
                  <a:pt x="2175641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信用成本</a:t>
            </a:r>
          </a:p>
        </p:txBody>
      </p:sp>
      <p:sp>
        <p:nvSpPr>
          <p:cNvPr id="16" name="任意形状 15"/>
          <p:cNvSpPr/>
          <p:nvPr/>
        </p:nvSpPr>
        <p:spPr>
          <a:xfrm>
            <a:off x="1741834" y="4216726"/>
            <a:ext cx="2175641" cy="663305"/>
          </a:xfrm>
          <a:custGeom>
            <a:avLst/>
            <a:gdLst>
              <a:gd name="connsiteX0" fmla="*/ 0 w 2175641"/>
              <a:gd name="connsiteY0" fmla="*/ 0 h 663305"/>
              <a:gd name="connsiteX1" fmla="*/ 2175641 w 2175641"/>
              <a:gd name="connsiteY1" fmla="*/ 0 h 663305"/>
              <a:gd name="connsiteX2" fmla="*/ 2175641 w 2175641"/>
              <a:gd name="connsiteY2" fmla="*/ 663305 h 663305"/>
              <a:gd name="connsiteX3" fmla="*/ 0 w 2175641"/>
              <a:gd name="connsiteY3" fmla="*/ 663305 h 663305"/>
              <a:gd name="connsiteX4" fmla="*/ 0 w 2175641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5641" h="663305">
                <a:moveTo>
                  <a:pt x="0" y="0"/>
                </a:moveTo>
                <a:lnTo>
                  <a:pt x="2175641" y="0"/>
                </a:lnTo>
                <a:lnTo>
                  <a:pt x="2175641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资金成本</a:t>
            </a:r>
          </a:p>
        </p:txBody>
      </p:sp>
      <p:sp>
        <p:nvSpPr>
          <p:cNvPr id="17" name="任意形状 16"/>
          <p:cNvSpPr/>
          <p:nvPr/>
        </p:nvSpPr>
        <p:spPr>
          <a:xfrm>
            <a:off x="1741834" y="5045858"/>
            <a:ext cx="2175641" cy="663305"/>
          </a:xfrm>
          <a:custGeom>
            <a:avLst/>
            <a:gdLst>
              <a:gd name="connsiteX0" fmla="*/ 0 w 2175641"/>
              <a:gd name="connsiteY0" fmla="*/ 0 h 663305"/>
              <a:gd name="connsiteX1" fmla="*/ 2175641 w 2175641"/>
              <a:gd name="connsiteY1" fmla="*/ 0 h 663305"/>
              <a:gd name="connsiteX2" fmla="*/ 2175641 w 2175641"/>
              <a:gd name="connsiteY2" fmla="*/ 663305 h 663305"/>
              <a:gd name="connsiteX3" fmla="*/ 0 w 2175641"/>
              <a:gd name="connsiteY3" fmla="*/ 663305 h 663305"/>
              <a:gd name="connsiteX4" fmla="*/ 0 w 2175641"/>
              <a:gd name="connsiteY4" fmla="*/ 0 h 66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5641" h="663305">
                <a:moveTo>
                  <a:pt x="0" y="0"/>
                </a:moveTo>
                <a:lnTo>
                  <a:pt x="2175641" y="0"/>
                </a:lnTo>
                <a:lnTo>
                  <a:pt x="2175641" y="663305"/>
                </a:lnTo>
                <a:lnTo>
                  <a:pt x="0" y="66330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6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资本成本（牌照）</a:t>
            </a:r>
            <a:endParaRPr kumimoji="1" lang="zh-CN" altLang="en-US" sz="1600" b="1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1524270" y="1500189"/>
            <a:ext cx="2619105" cy="2662200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b="1">
              <a:solidFill>
                <a:schemeClr val="tx1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520160" y="2008037"/>
            <a:ext cx="2019299" cy="915346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羊毛党</a:t>
            </a:r>
          </a:p>
        </p:txBody>
      </p:sp>
      <p:sp>
        <p:nvSpPr>
          <p:cNvPr id="25" name="椭圆 24"/>
          <p:cNvSpPr/>
          <p:nvPr/>
        </p:nvSpPr>
        <p:spPr>
          <a:xfrm>
            <a:off x="7465407" y="3221768"/>
            <a:ext cx="2019301" cy="926271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数据泄露</a:t>
            </a:r>
          </a:p>
        </p:txBody>
      </p:sp>
      <p:sp>
        <p:nvSpPr>
          <p:cNvPr id="26" name="椭圆 25"/>
          <p:cNvSpPr/>
          <p:nvPr/>
        </p:nvSpPr>
        <p:spPr>
          <a:xfrm>
            <a:off x="5154540" y="3207542"/>
            <a:ext cx="2019301" cy="926271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en-US" altLang="zh-CN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DDoS</a:t>
            </a: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攻击</a:t>
            </a:r>
          </a:p>
        </p:txBody>
      </p:sp>
      <p:sp>
        <p:nvSpPr>
          <p:cNvPr id="27" name="椭圆 26"/>
          <p:cNvSpPr/>
          <p:nvPr/>
        </p:nvSpPr>
        <p:spPr>
          <a:xfrm>
            <a:off x="7790467" y="4797232"/>
            <a:ext cx="2147889" cy="1010666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钓鱼攻击</a:t>
            </a:r>
          </a:p>
        </p:txBody>
      </p:sp>
      <p:sp>
        <p:nvSpPr>
          <p:cNvPr id="28" name="椭圆 27"/>
          <p:cNvSpPr/>
          <p:nvPr/>
        </p:nvSpPr>
        <p:spPr>
          <a:xfrm>
            <a:off x="5493463" y="4548379"/>
            <a:ext cx="2147889" cy="1010666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虚假网站</a:t>
            </a:r>
          </a:p>
        </p:txBody>
      </p:sp>
      <p:sp>
        <p:nvSpPr>
          <p:cNvPr id="29" name="椭圆 28"/>
          <p:cNvSpPr/>
          <p:nvPr/>
        </p:nvSpPr>
        <p:spPr>
          <a:xfrm>
            <a:off x="8980526" y="2269535"/>
            <a:ext cx="2147889" cy="1010666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</a:t>
            </a:r>
            <a:r>
              <a:rPr lang="zh-CN" altLang="en-US" sz="2000" b="1" kern="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篡改</a:t>
            </a:r>
            <a:endParaRPr lang="zh-CN" altLang="en-US" sz="2000" b="1" kern="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9366360" y="3815933"/>
            <a:ext cx="2147889" cy="1010666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headEnd/>
            <a:tailEnd/>
          </a:ln>
          <a:effectLst/>
        </p:spPr>
        <p:txBody>
          <a:bodyPr lIns="71991" tIns="35995" rIns="71991" bIns="35995" anchor="ctr" anchorCtr="0"/>
          <a:lstStyle/>
          <a:p>
            <a:pPr algn="ctr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</a:pPr>
            <a:r>
              <a:rPr lang="zh-CN" altLang="en-US" sz="2000" b="1" kern="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勒索</a:t>
            </a:r>
          </a:p>
        </p:txBody>
      </p:sp>
      <p:sp>
        <p:nvSpPr>
          <p:cNvPr id="34" name="标题 1"/>
          <p:cNvSpPr txBox="1">
            <a:spLocks/>
          </p:cNvSpPr>
          <p:nvPr/>
        </p:nvSpPr>
        <p:spPr>
          <a:xfrm>
            <a:off x="541290" y="75640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互联网金融 </a:t>
            </a:r>
            <a:r>
              <a:rPr kumimoji="1" lang="mr-IN" altLang="zh-CN" sz="2800" b="1" dirty="0" smtClean="0">
                <a:solidFill>
                  <a:schemeClr val="bg1"/>
                </a:solidFill>
              </a:rPr>
              <a:t>–</a:t>
            </a:r>
            <a:r>
              <a:rPr kumimoji="1" lang="zh-CN" altLang="en-US" sz="2800" b="1" dirty="0" smtClean="0">
                <a:solidFill>
                  <a:schemeClr val="bg1"/>
                </a:solidFill>
              </a:rPr>
              <a:t> 风口与浪尖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85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97" y="961122"/>
            <a:ext cx="4779688" cy="5475537"/>
          </a:xfrm>
          <a:prstGeom prst="rect">
            <a:avLst/>
          </a:prstGeom>
        </p:spPr>
      </p:pic>
      <p:sp>
        <p:nvSpPr>
          <p:cNvPr id="6" name="Shape 121"/>
          <p:cNvSpPr/>
          <p:nvPr/>
        </p:nvSpPr>
        <p:spPr>
          <a:xfrm>
            <a:off x="5486204" y="1059162"/>
            <a:ext cx="6329558" cy="2848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800" dirty="0"/>
              <a:t>当你能够想你愿意想的东西，并且能够把你所想的东西说出来的时候，这是非常幸福的时候。</a:t>
            </a:r>
          </a:p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lang="zh-CN" altLang="en-US" sz="2800" dirty="0"/>
          </a:p>
          <a:p>
            <a:pPr>
              <a:lnSpc>
                <a:spcPct val="130000"/>
              </a:lnSpc>
              <a:defRPr sz="7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altLang="zh-CN" sz="2800" dirty="0"/>
              <a:t>--</a:t>
            </a:r>
            <a:r>
              <a:rPr lang="zh-CN" altLang="en-US" sz="2800" dirty="0"/>
              <a:t>塔西佗</a:t>
            </a:r>
          </a:p>
        </p:txBody>
      </p:sp>
    </p:spTree>
    <p:extLst>
      <p:ext uri="{BB962C8B-B14F-4D97-AF65-F5344CB8AC3E}">
        <p14:creationId xmlns:p14="http://schemas.microsoft.com/office/powerpoint/2010/main" val="35166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2"/>
          <p:cNvSpPr txBox="1"/>
          <p:nvPr/>
        </p:nvSpPr>
        <p:spPr>
          <a:xfrm>
            <a:off x="554938" y="1993872"/>
            <a:ext cx="3837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合法经营要求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TextBox 22"/>
          <p:cNvSpPr txBox="1"/>
          <p:nvPr/>
        </p:nvSpPr>
        <p:spPr>
          <a:xfrm>
            <a:off x="541290" y="2482363"/>
            <a:ext cx="4926703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全国人民代表大会常务委员会于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2016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年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11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月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7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日正式发布了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《</a:t>
            </a:r>
            <a:r>
              <a:rPr lang="zh-CN" altLang="en-US" sz="16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网络安全法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》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自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2017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年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6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月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日起施行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altLang="zh-CN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2016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年</a:t>
            </a:r>
            <a:r>
              <a:rPr lang="en-US" altLang="zh-CN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8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月</a:t>
            </a:r>
            <a:r>
              <a:rPr lang="en-US" altLang="zh-CN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24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日银监会联合四部委联合发布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《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网络借贷信息中介机构业务活动管理暂行办法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》</a:t>
            </a:r>
            <a:r>
              <a:rPr lang="zh-CN" altLang="en-US" sz="1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，明确提出了执行信息系统等级保护管理、灾备系统建设、客户信息保护、交易信息保存等要求。</a:t>
            </a:r>
            <a:endParaRPr lang="en-US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22"/>
          <p:cNvSpPr txBox="1"/>
          <p:nvPr/>
        </p:nvSpPr>
        <p:spPr>
          <a:xfrm>
            <a:off x="6206897" y="1993872"/>
            <a:ext cx="3837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对外业务合作要求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Box 22"/>
          <p:cNvSpPr txBox="1"/>
          <p:nvPr/>
        </p:nvSpPr>
        <p:spPr>
          <a:xfrm>
            <a:off x="6206897" y="2482363"/>
            <a:ext cx="5011369" cy="1523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银监会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2014-272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号文对金融机构的外包工作提出了明确的管理要求，点融与各类银行机构有大量业务往来，如果不能满足这些要求，很多业务合作将会面临无法开展的困境。</a:t>
            </a:r>
            <a:endParaRPr lang="en-US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6234193" y="4254493"/>
            <a:ext cx="3837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控制内部风险的要求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Box 22"/>
          <p:cNvSpPr txBox="1"/>
          <p:nvPr/>
        </p:nvSpPr>
        <p:spPr>
          <a:xfrm>
            <a:off x="6220545" y="4742984"/>
            <a:ext cx="5302593" cy="115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公司业务开展严重依赖信息系统的稳定可靠，而近年来信息安全事件频发，为了有效保障业务的开展，必须通过有效的控制流程，防控信息安全风险的发生。</a:t>
            </a:r>
            <a:endParaRPr lang="en-US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金融科技企业为什么要做信息安全合规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02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3"/>
          <p:cNvGrpSpPr/>
          <p:nvPr/>
        </p:nvGrpSpPr>
        <p:grpSpPr>
          <a:xfrm>
            <a:off x="4867267" y="3108561"/>
            <a:ext cx="3120303" cy="3194776"/>
            <a:chOff x="608157" y="2133600"/>
            <a:chExt cx="3049443" cy="2324100"/>
          </a:xfrm>
        </p:grpSpPr>
        <p:sp>
          <p:nvSpPr>
            <p:cNvPr id="7" name="Rectangle 3"/>
            <p:cNvSpPr>
              <a:spLocks noChangeArrowheads="1"/>
            </p:cNvSpPr>
            <p:nvPr/>
          </p:nvSpPr>
          <p:spPr bwMode="auto">
            <a:xfrm>
              <a:off x="2836863" y="3525838"/>
              <a:ext cx="447675" cy="463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endParaRPr lang="zh-CN" alt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4"/>
            <p:cNvSpPr>
              <a:spLocks/>
            </p:cNvSpPr>
            <p:nvPr/>
          </p:nvSpPr>
          <p:spPr bwMode="auto">
            <a:xfrm>
              <a:off x="914400" y="3981450"/>
              <a:ext cx="2743200" cy="468313"/>
            </a:xfrm>
            <a:custGeom>
              <a:avLst/>
              <a:gdLst>
                <a:gd name="T0" fmla="*/ 2147483647 w 2676"/>
                <a:gd name="T1" fmla="*/ 0 h 484"/>
                <a:gd name="T2" fmla="*/ 0 w 2676"/>
                <a:gd name="T3" fmla="*/ 2147483647 h 484"/>
                <a:gd name="T4" fmla="*/ 2147483647 w 2676"/>
                <a:gd name="T5" fmla="*/ 2147483647 h 484"/>
                <a:gd name="T6" fmla="*/ 2147483647 w 2676"/>
                <a:gd name="T7" fmla="*/ 0 h 484"/>
                <a:gd name="T8" fmla="*/ 2147483647 w 2676"/>
                <a:gd name="T9" fmla="*/ 0 h 4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76"/>
                <a:gd name="T16" fmla="*/ 0 h 484"/>
                <a:gd name="T17" fmla="*/ 2676 w 2676"/>
                <a:gd name="T18" fmla="*/ 484 h 4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76" h="484">
                  <a:moveTo>
                    <a:pt x="271" y="0"/>
                  </a:moveTo>
                  <a:lnTo>
                    <a:pt x="0" y="483"/>
                  </a:lnTo>
                  <a:lnTo>
                    <a:pt x="2675" y="483"/>
                  </a:lnTo>
                  <a:lnTo>
                    <a:pt x="2404" y="0"/>
                  </a:lnTo>
                  <a:lnTo>
                    <a:pt x="271" y="0"/>
                  </a:lnTo>
                </a:path>
              </a:pathLst>
            </a:custGeom>
            <a:solidFill>
              <a:srgbClr val="94DECB"/>
            </a:solidFill>
            <a:ln w="6350" cap="rnd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lIns="45720" rIns="45720" anchor="ctr"/>
            <a:lstStyle/>
            <a:p>
              <a:endParaRPr 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1800225" y="2133600"/>
              <a:ext cx="962025" cy="812800"/>
            </a:xfrm>
            <a:custGeom>
              <a:avLst/>
              <a:gdLst>
                <a:gd name="T0" fmla="*/ 0 w 939"/>
                <a:gd name="T1" fmla="*/ 2147483647 h 839"/>
                <a:gd name="T2" fmla="*/ 2147483647 w 939"/>
                <a:gd name="T3" fmla="*/ 2147483647 h 839"/>
                <a:gd name="T4" fmla="*/ 2147483647 w 939"/>
                <a:gd name="T5" fmla="*/ 0 h 839"/>
                <a:gd name="T6" fmla="*/ 0 w 939"/>
                <a:gd name="T7" fmla="*/ 2147483647 h 83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39"/>
                <a:gd name="T13" fmla="*/ 0 h 839"/>
                <a:gd name="T14" fmla="*/ 939 w 939"/>
                <a:gd name="T15" fmla="*/ 839 h 83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39" h="839">
                  <a:moveTo>
                    <a:pt x="0" y="838"/>
                  </a:moveTo>
                  <a:lnTo>
                    <a:pt x="938" y="838"/>
                  </a:lnTo>
                  <a:lnTo>
                    <a:pt x="469" y="0"/>
                  </a:lnTo>
                  <a:lnTo>
                    <a:pt x="0" y="838"/>
                  </a:lnTo>
                </a:path>
              </a:pathLst>
            </a:custGeom>
            <a:solidFill>
              <a:srgbClr val="29A47C"/>
            </a:solidFill>
            <a:ln w="6350" cap="rnd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lIns="45720" rIns="45720" anchor="ctr"/>
            <a:lstStyle/>
            <a:p>
              <a:endParaRPr 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493838" y="2946400"/>
              <a:ext cx="1573212" cy="517525"/>
            </a:xfrm>
            <a:custGeom>
              <a:avLst/>
              <a:gdLst>
                <a:gd name="T0" fmla="*/ 0 w 1536"/>
                <a:gd name="T1" fmla="*/ 2147483647 h 533"/>
                <a:gd name="T2" fmla="*/ 2147483647 w 1536"/>
                <a:gd name="T3" fmla="*/ 2147483647 h 533"/>
                <a:gd name="T4" fmla="*/ 2147483647 w 1536"/>
                <a:gd name="T5" fmla="*/ 0 h 533"/>
                <a:gd name="T6" fmla="*/ 2147483647 w 1536"/>
                <a:gd name="T7" fmla="*/ 0 h 533"/>
                <a:gd name="T8" fmla="*/ 0 w 1536"/>
                <a:gd name="T9" fmla="*/ 2147483647 h 53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36"/>
                <a:gd name="T16" fmla="*/ 0 h 533"/>
                <a:gd name="T17" fmla="*/ 1536 w 1536"/>
                <a:gd name="T18" fmla="*/ 533 h 53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36" h="533">
                  <a:moveTo>
                    <a:pt x="0" y="532"/>
                  </a:moveTo>
                  <a:lnTo>
                    <a:pt x="1535" y="532"/>
                  </a:lnTo>
                  <a:lnTo>
                    <a:pt x="1237" y="0"/>
                  </a:lnTo>
                  <a:lnTo>
                    <a:pt x="299" y="0"/>
                  </a:lnTo>
                  <a:lnTo>
                    <a:pt x="0" y="532"/>
                  </a:lnTo>
                </a:path>
              </a:pathLst>
            </a:custGeom>
            <a:solidFill>
              <a:srgbClr val="94DECB"/>
            </a:solidFill>
            <a:ln w="6350" cap="rnd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lIns="45720" rIns="45720" anchor="ctr"/>
            <a:lstStyle/>
            <a:p>
              <a:endParaRPr 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187450" y="3462338"/>
              <a:ext cx="2185988" cy="519112"/>
            </a:xfrm>
            <a:custGeom>
              <a:avLst/>
              <a:gdLst>
                <a:gd name="T0" fmla="*/ 2147483647 w 2134"/>
                <a:gd name="T1" fmla="*/ 0 h 535"/>
                <a:gd name="T2" fmla="*/ 0 w 2134"/>
                <a:gd name="T3" fmla="*/ 2147483647 h 535"/>
                <a:gd name="T4" fmla="*/ 2147483647 w 2134"/>
                <a:gd name="T5" fmla="*/ 2147483647 h 535"/>
                <a:gd name="T6" fmla="*/ 2147483647 w 2134"/>
                <a:gd name="T7" fmla="*/ 0 h 535"/>
                <a:gd name="T8" fmla="*/ 2147483647 w 2134"/>
                <a:gd name="T9" fmla="*/ 0 h 5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134"/>
                <a:gd name="T16" fmla="*/ 0 h 535"/>
                <a:gd name="T17" fmla="*/ 2134 w 2134"/>
                <a:gd name="T18" fmla="*/ 535 h 53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134" h="535">
                  <a:moveTo>
                    <a:pt x="299" y="0"/>
                  </a:moveTo>
                  <a:lnTo>
                    <a:pt x="0" y="534"/>
                  </a:lnTo>
                  <a:lnTo>
                    <a:pt x="2133" y="534"/>
                  </a:lnTo>
                  <a:lnTo>
                    <a:pt x="1834" y="0"/>
                  </a:lnTo>
                  <a:lnTo>
                    <a:pt x="299" y="0"/>
                  </a:lnTo>
                </a:path>
              </a:pathLst>
            </a:custGeom>
            <a:solidFill>
              <a:srgbClr val="38A884"/>
            </a:solidFill>
            <a:ln w="6350" cap="rnd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lIns="45720" rIns="45720" anchor="ctr"/>
            <a:lstStyle/>
            <a:p>
              <a:endParaRPr 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1876425" y="2482850"/>
              <a:ext cx="849313" cy="406400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lIns="45712" tIns="45712" rIns="45712" bIns="45712" anchor="ctr"/>
            <a:lstStyle/>
            <a:p>
              <a:pPr algn="ctr" eaLnBrk="0" hangingPunct="0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方针</a:t>
              </a:r>
              <a:endPara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GB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策略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800225" y="2946400"/>
              <a:ext cx="962025" cy="517525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lIns="45712" tIns="45712" rIns="45712" bIns="45712" anchor="ctr"/>
            <a:lstStyle/>
            <a:p>
              <a:pPr algn="ctr" eaLnBrk="0" hangingPunct="0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标准、流程</a:t>
              </a:r>
              <a:endParaRPr lang="zh-CN" altLang="en-GB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1493838" y="3462338"/>
              <a:ext cx="1573212" cy="519112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lIns="45712" tIns="45712" rIns="45712" bIns="45712" anchor="ctr"/>
            <a:lstStyle/>
            <a:p>
              <a:pPr algn="ctr" eaLnBrk="0" hangingPunct="0"/>
              <a:r>
                <a:rPr lang="zh-CN" altLang="en-GB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工作指导书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1187450" y="3987800"/>
              <a:ext cx="2185988" cy="469900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lIns="45712" tIns="45712" rIns="45712" bIns="45712" anchor="ctr"/>
            <a:lstStyle/>
            <a:p>
              <a:pPr algn="ctr" eaLnBrk="0" hangingPunct="0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模板、表单</a:t>
              </a:r>
              <a:r>
                <a:rPr lang="zh-CN" altLang="en-GB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、记录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1497157" y="2510247"/>
              <a:ext cx="399763" cy="19030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 lIns="91423" tIns="45712" rIns="91423" bIns="45712" anchor="ctr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级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1200823" y="3024964"/>
              <a:ext cx="399763" cy="19030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 lIns="91423" tIns="45712" rIns="91423" bIns="45712" anchor="ctr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级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904490" y="3539681"/>
              <a:ext cx="399763" cy="19030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 lIns="91423" tIns="45712" rIns="91423" bIns="45712" anchor="ctr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级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608157" y="4054397"/>
              <a:ext cx="399763" cy="19030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 lIns="91423" tIns="45712" rIns="91423" bIns="45712" anchor="ctr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级</a:t>
              </a: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301308" y="2630212"/>
            <a:ext cx="25964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安全管理制度体系框架</a:t>
            </a:r>
          </a:p>
        </p:txBody>
      </p:sp>
      <p:sp>
        <p:nvSpPr>
          <p:cNvPr id="21" name="AutoShape 6"/>
          <p:cNvSpPr>
            <a:spLocks noChangeArrowheads="1"/>
          </p:cNvSpPr>
          <p:nvPr/>
        </p:nvSpPr>
        <p:spPr bwMode="gray">
          <a:xfrm rot="5400000">
            <a:off x="3547248" y="3914950"/>
            <a:ext cx="2678324" cy="535567"/>
          </a:xfrm>
          <a:prstGeom prst="upArrow">
            <a:avLst>
              <a:gd name="adj1" fmla="val 57824"/>
              <a:gd name="adj2" fmla="val 54398"/>
            </a:avLst>
          </a:prstGeom>
          <a:gradFill rotWithShape="1">
            <a:gsLst>
              <a:gs pos="0">
                <a:srgbClr val="29A47C"/>
              </a:gs>
              <a:gs pos="100000">
                <a:srgbClr val="BBE0E3">
                  <a:gamma/>
                  <a:tint val="0"/>
                  <a:invGamma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1600">
              <a:solidFill>
                <a:schemeClr val="bg1"/>
              </a:solidFill>
            </a:endParaRPr>
          </a:p>
        </p:txBody>
      </p:sp>
      <p:pic>
        <p:nvPicPr>
          <p:cNvPr id="92" name="图片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5168" y="1823563"/>
            <a:ext cx="2385592" cy="4580336"/>
          </a:xfrm>
          <a:prstGeom prst="rect">
            <a:avLst/>
          </a:prstGeom>
        </p:spPr>
      </p:pic>
      <p:grpSp>
        <p:nvGrpSpPr>
          <p:cNvPr id="23" name="组合 2"/>
          <p:cNvGrpSpPr/>
          <p:nvPr/>
        </p:nvGrpSpPr>
        <p:grpSpPr>
          <a:xfrm>
            <a:off x="533111" y="1787407"/>
            <a:ext cx="3892512" cy="2251524"/>
            <a:chOff x="4989688" y="1187355"/>
            <a:chExt cx="2833512" cy="2605713"/>
          </a:xfrm>
        </p:grpSpPr>
        <p:grpSp>
          <p:nvGrpSpPr>
            <p:cNvPr id="24" name="组合 3"/>
            <p:cNvGrpSpPr/>
            <p:nvPr/>
          </p:nvGrpSpPr>
          <p:grpSpPr>
            <a:xfrm>
              <a:off x="4989688" y="1520912"/>
              <a:ext cx="2833512" cy="2272156"/>
              <a:chOff x="4989688" y="1520911"/>
              <a:chExt cx="2359379" cy="2860559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4989689" y="1520911"/>
                <a:ext cx="406401" cy="1368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技术</a:t>
                </a:r>
                <a:endParaRPr lang="en-US" altLang="zh-CN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2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要求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4989688" y="3013470"/>
                <a:ext cx="406401" cy="1368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管理</a:t>
                </a:r>
                <a:endParaRPr lang="en-US" altLang="zh-CN" sz="1200" b="1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200" b="1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要求</a:t>
                </a:r>
                <a:endParaRPr lang="zh-CN" altLang="en-US" sz="12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5497689" y="1520911"/>
                <a:ext cx="1851378" cy="216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物理安全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5497689" y="1808911"/>
                <a:ext cx="1851378" cy="216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主机安全</a:t>
                </a: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5497689" y="2096911"/>
                <a:ext cx="1851378" cy="216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网络安全</a:t>
                </a: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5497689" y="2384911"/>
                <a:ext cx="1851378" cy="216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应用安全</a:t>
                </a: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5497689" y="2672911"/>
                <a:ext cx="1851378" cy="216000"/>
              </a:xfrm>
              <a:prstGeom prst="rect">
                <a:avLst/>
              </a:prstGeom>
              <a:solidFill>
                <a:srgbClr val="38A88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数据安全</a:t>
                </a: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5497689" y="3013470"/>
                <a:ext cx="1851378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安全管理制度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497689" y="3301470"/>
                <a:ext cx="1851378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安全组织架构</a:t>
                </a: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5497689" y="3589470"/>
                <a:ext cx="1851378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人员安全</a:t>
                </a: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5497689" y="3877470"/>
                <a:ext cx="1851378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系统建设安全</a:t>
                </a: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497689" y="4165470"/>
                <a:ext cx="1851378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38A88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系统运维安全</a:t>
                </a: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6366933" y="1520911"/>
                <a:ext cx="288000" cy="2860559"/>
              </a:xfrm>
              <a:prstGeom prst="rect">
                <a:avLst/>
              </a:prstGeom>
              <a:solidFill>
                <a:srgbClr val="F7964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</a:p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安全性</a:t>
                </a: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6705599" y="1520911"/>
                <a:ext cx="288000" cy="2860559"/>
              </a:xfrm>
              <a:prstGeom prst="rect">
                <a:avLst/>
              </a:prstGeom>
              <a:solidFill>
                <a:srgbClr val="F7964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</a:p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可用性</a:t>
                </a: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7044266" y="1520911"/>
                <a:ext cx="288000" cy="2860559"/>
              </a:xfrm>
              <a:prstGeom prst="rect">
                <a:avLst/>
              </a:prstGeom>
              <a:solidFill>
                <a:srgbClr val="F7964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</a:t>
                </a:r>
              </a:p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一般要求</a:t>
                </a: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4989688" y="1187355"/>
              <a:ext cx="2833512" cy="286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三级等保框架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62" y="4205188"/>
            <a:ext cx="3893522" cy="2323553"/>
          </a:xfrm>
          <a:prstGeom prst="rect">
            <a:avLst/>
          </a:prstGeom>
        </p:spPr>
      </p:pic>
      <p:sp>
        <p:nvSpPr>
          <p:cNvPr id="51" name="标题 1"/>
          <p:cNvSpPr txBox="1">
            <a:spLocks/>
          </p:cNvSpPr>
          <p:nvPr/>
        </p:nvSpPr>
        <p:spPr>
          <a:xfrm>
            <a:off x="541290" y="802919"/>
            <a:ext cx="10972959" cy="708000"/>
          </a:xfrm>
          <a:prstGeom prst="rect">
            <a:avLst/>
          </a:prstGeom>
        </p:spPr>
        <p:txBody>
          <a:bodyPr/>
          <a:lstStyle>
            <a:lvl1pPr algn="l" defTabSz="1219048" rtl="0" eaLnBrk="1" latinLnBrk="0" hangingPunct="1">
              <a:spcBef>
                <a:spcPct val="0"/>
              </a:spcBef>
              <a:buNone/>
              <a:defRPr sz="3200" kern="1200">
                <a:solidFill>
                  <a:srgbClr val="183F1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zh-CN" altLang="en-US" sz="2800" b="1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如何建立信息安全合规体系</a:t>
            </a:r>
            <a:endParaRPr kumimoji="1" lang="zh-CN" altLang="en-US" sz="2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201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Kp_IIH7hEy65FpSm6mZz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yGlJpRA70OgZM4thyCs9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GbP0Jnuxk6nzhNEwQxPR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.v2NIypSEWzVdf_XlfRM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JV_kGuuhkWI.ONnf1ZQ7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xA1UejOU2KM14XwHppm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Kp_IIH7hEy65FpSm6mZz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ags9irmw0OyYf4otHwx.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vdK4gYXE6KvM24LRgkn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GzwXe_ohU2w8f0DYbOwS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yGlJpRA70OgZM4thyCs9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ags9irmw0OyYf4otHwx.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GbP0Jnuxk6nzhNEwQxPR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Kp_IIH7hEy65FpSm6mZz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ags9irmw0OyYf4otHwx.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vdK4gYXE6KvM24LRgknA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GzwXe_ohU2w8f0DYbOwS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wiJRqoBZEGWbKpioGq2J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oWrfA6tjEq2eJJGO4Ct5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OgzsTy5BUeR04.g58UbY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GkwRGgfDU2cO9V6O.mfA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yGlJpRA70OgZM4thyCs9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vdK4gYXE6KvM24LRgk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GbP0Jnuxk6nzhNEwQxP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Fu8OTvV0EiIdN4Q04c9Z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vdK4gYXE6KvM24LRgkn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vdK4gYXE6KvM24LRgkn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ssEh16ctE6ug0SIvLHUz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yGlJpRA70OgZM4thyCs9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GbP0Jnuxk6nzhNEwQxPRg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in Slide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27A57D"/>
          </a:solidFill>
          <a:headEnd type="triangle"/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947</Words>
  <Application>Microsoft Macintosh PowerPoint</Application>
  <PresentationFormat>宽屏</PresentationFormat>
  <Paragraphs>216</Paragraphs>
  <Slides>15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5" baseType="lpstr">
      <vt:lpstr>Arial Unicode MS</vt:lpstr>
      <vt:lpstr>Calibri</vt:lpstr>
      <vt:lpstr>Calibri Light</vt:lpstr>
      <vt:lpstr>Courier New</vt:lpstr>
      <vt:lpstr>DengXian</vt:lpstr>
      <vt:lpstr>Helvetica</vt:lpstr>
      <vt:lpstr>Helvetica Light</vt:lpstr>
      <vt:lpstr>Helvetica Neue</vt:lpstr>
      <vt:lpstr>Helvetica Neue Light</vt:lpstr>
      <vt:lpstr>Mangal</vt:lpstr>
      <vt:lpstr>Microsoft YaHei</vt:lpstr>
      <vt:lpstr>Segoe UI</vt:lpstr>
      <vt:lpstr>Wingdings</vt:lpstr>
      <vt:lpstr>宋体</vt:lpstr>
      <vt:lpstr>微软雅黑</vt:lpstr>
      <vt:lpstr>微软雅黑 Light</vt:lpstr>
      <vt:lpstr>Arial</vt:lpstr>
      <vt:lpstr>Office 主题</vt:lpstr>
      <vt:lpstr>Main Slide</vt:lpstr>
      <vt:lpstr>演示文稿</vt:lpstr>
      <vt:lpstr>PowerPoint 演示文稿</vt:lpstr>
      <vt:lpstr>PowerPoint 演示文稿</vt:lpstr>
      <vt:lpstr>PowerPoint 演示文稿</vt:lpstr>
      <vt:lpstr>互联网金融 – 风口与浪尖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痛点与实践分享1 – 账号和权限管理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梁怡雯</cp:lastModifiedBy>
  <cp:revision>56</cp:revision>
  <dcterms:created xsi:type="dcterms:W3CDTF">2016-11-02T05:49:18Z</dcterms:created>
  <dcterms:modified xsi:type="dcterms:W3CDTF">2016-12-26T08:13:03Z</dcterms:modified>
</cp:coreProperties>
</file>

<file path=docProps/thumbnail.jpeg>
</file>